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24" r:id="rId2"/>
    <p:sldId id="307" r:id="rId3"/>
    <p:sldId id="309" r:id="rId4"/>
    <p:sldId id="322" r:id="rId5"/>
    <p:sldId id="325" r:id="rId6"/>
    <p:sldId id="326" r:id="rId7"/>
    <p:sldId id="329" r:id="rId8"/>
    <p:sldId id="321" r:id="rId9"/>
    <p:sldId id="30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2"/>
  </p:normalViewPr>
  <p:slideViewPr>
    <p:cSldViewPr snapToGrid="0">
      <p:cViewPr varScale="1">
        <p:scale>
          <a:sx n="112" d="100"/>
          <a:sy n="11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90941-05C9-C446-9601-6D9D755AEA6D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7DB99-C03D-024E-98D3-D82FAF53D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9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17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84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76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56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90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5E90-5A26-DAC7-F48B-4030CF618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BB6EE8-CA25-EDEB-4317-5DE5D2D5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D4CEB-6937-2134-03D0-7398BAF6E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2409D-E577-560A-EDC7-91EF5F0C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DDDAD-5A70-3A0A-D3FA-89A9B181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1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9745-9CB9-A6F5-C2AA-3EC64131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F3307-2F87-E368-7352-D6C9EF57A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7FB24-672A-0882-400B-1A6E1C3C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3CFE3-059F-1D87-2016-A2ECD547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DE048-DF51-0F08-13F3-F9FA40EB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AA815-EAF6-232B-3B9C-68A2D9195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00F38-D5BA-9AA4-23CE-C7F59F98C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550B7-E84E-EA21-AC39-D8958176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D0C65-27B7-DEDC-08FB-5F2B28EB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6A68-EF5B-7368-D12A-BA129B936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8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D5FA-B302-881E-A20A-87CEBE7A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0034-91E5-846C-3C30-9AF12F2BF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9F7A-8026-9B6B-C77E-EC000A454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4E932-2671-B3E5-FC6C-7D174589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25816-0E06-4D66-E49D-E628C497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1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CC04-6E71-6963-5922-63EE8FDA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0DD55-185C-6F83-7E30-9BD66824C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01B2-6289-AD23-7F18-3E9B658A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930CA-D204-4AD6-1926-C6594C30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487F6-3D2B-3371-1C00-D5D2A1F7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0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8691-CC98-8F87-CEE3-AB5C952B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FCF70-1BC1-D29E-5A8E-08523A125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F9677-13EE-0A3F-0A55-6A39A1807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3DCD0-4226-B508-DCC4-DD2805A17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0F410-93BF-329F-D675-E8307B19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FAA44-1B69-1DAD-C024-FDB0BB40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9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5C30-A662-8FDD-34CC-021C0EA61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13DB0-ECE5-E327-B9A1-B60828A82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F2DF6-8483-82B2-B25D-BE6E70783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5193E-1470-C1D0-1506-C6C1E4D37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D1112-6AD7-5628-CE56-95BE8D8C3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DFBAE-69C0-52BF-579B-5B8D4449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DD6A3-28A2-8ECA-27AC-0931DDF0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32F3D-8ED8-131E-2AF7-6F137872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8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062E2-07EC-6B09-09E7-8F6BA52B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7F2B7B-D07A-AB16-C3B4-3A1CFCFE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C5E31-1FE6-7953-C338-6EB8E16A0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0AF27-0439-3C56-9D38-C7A74371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4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AABD1-52E1-973D-921D-404D0B57D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B2E64-3DA2-2BBB-089D-295B4292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5B2E5-A8AC-6F78-E91D-12F9D337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5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597E-252A-E1BF-C6FC-75F15FEA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A8884-F5BD-430E-EA79-2A37872AC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40FD7-BC68-C9BD-7800-E889BCDB0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76541-2614-0586-0B15-935E2BC5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B15D2-7A77-2382-C01D-EE799075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BF01A-B191-9456-AF65-1EE31B18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4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2B370-8748-35BC-7052-A33531F6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91E8F-2CE5-31FE-8F13-E0EF22E91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AFF34-63AA-7B30-B944-CBF9CBF60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FD6F0-BF0E-C81E-38EC-31E75CB2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D4486-952C-8F29-BC62-9B80925D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5E1AA-573D-3482-DB17-C51A0308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5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801FD-5A6C-76A7-B2C6-4FC195AE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58FD-5A9C-2012-13AA-41B0897D2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CBC80-ACC1-0DCC-8AA9-1CEEF6215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D4950-E03F-5248-BA58-CF01ADC4706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A696C-1EA0-1D2B-0561-B00283530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D3402-0124-19D4-116F-0EE78CE8E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38382-6BE7-B142-8516-19C4F1BCB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flickr.com/photos/stuckincustoms/2838861852/in/album-72157594514491393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exels.com/photo/an-amusement-park-at-night-288469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ketchfab.com/3d-models/magic-book-561c39dc6fef4a2fbaae7feac18828c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nikt2.deviantart.com/art/magic-from-art-53303590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arolinaparrothead.blogspot.com/2013_11_01_archive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linkedin.com/company/codeuofficial" TargetMode="External"/><Relationship Id="rId7" Type="http://schemas.openxmlformats.org/officeDocument/2006/relationships/hyperlink" Target="https://www.codeu.ca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hyperlink" Target="https://www.facebook.com/CodeUOfficie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6;p25">
            <a:extLst>
              <a:ext uri="{FF2B5EF4-FFF2-40B4-BE49-F238E27FC236}">
                <a16:creationId xmlns:a16="http://schemas.microsoft.com/office/drawing/2014/main" id="{8BD74E78-9FCA-CCA8-9AA4-44D79711D477}"/>
              </a:ext>
            </a:extLst>
          </p:cNvPr>
          <p:cNvSpPr/>
          <p:nvPr/>
        </p:nvSpPr>
        <p:spPr>
          <a:xfrm>
            <a:off x="-340832" y="4513000"/>
            <a:ext cx="13397457" cy="835583"/>
          </a:xfrm>
          <a:prstGeom prst="roundRect">
            <a:avLst>
              <a:gd name="adj" fmla="val 15217"/>
            </a:avLst>
          </a:prstGeom>
          <a:noFill/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US" sz="1600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7499827" y="5357680"/>
            <a:ext cx="4082373" cy="94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i="1" dirty="0">
                <a:solidFill>
                  <a:schemeClr val="tx2"/>
                </a:solidFill>
              </a:rPr>
              <a:t>The class will start shortly...</a:t>
            </a:r>
            <a:endParaRPr i="1" dirty="0">
              <a:solidFill>
                <a:schemeClr val="tx2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248512" y="546498"/>
            <a:ext cx="5847489" cy="6311503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FE95A95-9F64-E449-950A-E30A96BA4A3E}"/>
              </a:ext>
            </a:extLst>
          </p:cNvPr>
          <p:cNvSpPr/>
          <p:nvPr/>
        </p:nvSpPr>
        <p:spPr>
          <a:xfrm>
            <a:off x="6575101" y="6493218"/>
            <a:ext cx="502412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333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Reproduction and distribution of the presentation deck is prohibited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AF6E1-270D-C28B-2FA2-1494546F5399}"/>
              </a:ext>
            </a:extLst>
          </p:cNvPr>
          <p:cNvSpPr txBox="1"/>
          <p:nvPr/>
        </p:nvSpPr>
        <p:spPr>
          <a:xfrm>
            <a:off x="6279936" y="2597257"/>
            <a:ext cx="8157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oper Black" panose="0208090404030B020404" pitchFamily="18" charset="77"/>
              </a:rPr>
              <a:t>Chapter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7F846-9A3B-17F1-37A2-C2A23CE244E2}"/>
              </a:ext>
            </a:extLst>
          </p:cNvPr>
          <p:cNvSpPr txBox="1"/>
          <p:nvPr/>
        </p:nvSpPr>
        <p:spPr>
          <a:xfrm>
            <a:off x="6265747" y="1290039"/>
            <a:ext cx="64175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ooper Black" panose="0208090404030B020404" pitchFamily="18" charset="77"/>
              </a:rPr>
              <a:t>Bootcamp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B65FA-E443-9BAC-4897-6EF1588A1B76}"/>
              </a:ext>
            </a:extLst>
          </p:cNvPr>
          <p:cNvSpPr txBox="1"/>
          <p:nvPr/>
        </p:nvSpPr>
        <p:spPr>
          <a:xfrm>
            <a:off x="6882458" y="4665194"/>
            <a:ext cx="641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Welcome to your 6</a:t>
            </a:r>
            <a:r>
              <a:rPr lang="en-US" sz="2400" baseline="30000" dirty="0">
                <a:solidFill>
                  <a:schemeClr val="bg1"/>
                </a:solidFill>
                <a:latin typeface="Cooper Black" panose="0208090404030B020404" pitchFamily="18" charset="77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Cooper Black" panose="0208090404030B020404" pitchFamily="18" charset="77"/>
              </a:rPr>
              <a:t> session!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70F90-9C00-EDEE-7C18-82C22B502421}"/>
              </a:ext>
            </a:extLst>
          </p:cNvPr>
          <p:cNvSpPr txBox="1"/>
          <p:nvPr/>
        </p:nvSpPr>
        <p:spPr>
          <a:xfrm>
            <a:off x="5766324" y="381917"/>
            <a:ext cx="815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Cooper Black" panose="0208090404030B020404" pitchFamily="18" charset="77"/>
              </a:rPr>
              <a:t>Code</a:t>
            </a:r>
            <a:r>
              <a:rPr lang="en-US" sz="6600" b="1" dirty="0" err="1">
                <a:solidFill>
                  <a:srgbClr val="FFD100"/>
                </a:solidFill>
                <a:latin typeface="Cooper Black" panose="0208090404030B020404" pitchFamily="18" charset="77"/>
              </a:rPr>
              <a:t>U</a:t>
            </a:r>
            <a:r>
              <a:rPr lang="en-US" sz="6600" b="1" dirty="0" err="1">
                <a:solidFill>
                  <a:schemeClr val="bg1"/>
                </a:solidFill>
                <a:latin typeface="Cooper Black" panose="0208090404030B020404" pitchFamily="18" charset="77"/>
              </a:rPr>
              <a:t>’s</a:t>
            </a:r>
            <a:endParaRPr lang="en-US" sz="6600" b="1" dirty="0"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002060"/>
                </a:solidFill>
                <a:latin typeface="Cooper Black" panose="0208090404030B020404" pitchFamily="18" charset="77"/>
              </a:rPr>
              <a:t>Agenda for today’s class</a:t>
            </a:r>
            <a:endParaRPr dirty="0">
              <a:solidFill>
                <a:srgbClr val="002060"/>
              </a:solidFill>
              <a:latin typeface="Cooper Black" panose="0208090404030B020404" pitchFamily="18" charset="77"/>
            </a:endParaRPr>
          </a:p>
        </p:txBody>
      </p:sp>
      <p:grpSp>
        <p:nvGrpSpPr>
          <p:cNvPr id="1922" name="Google Shape;1922;p38"/>
          <p:cNvGrpSpPr/>
          <p:nvPr/>
        </p:nvGrpSpPr>
        <p:grpSpPr>
          <a:xfrm>
            <a:off x="4597400" y="1575534"/>
            <a:ext cx="2997203" cy="4733780"/>
            <a:chOff x="1085850" y="1181650"/>
            <a:chExt cx="2247902" cy="3550335"/>
          </a:xfrm>
        </p:grpSpPr>
        <p:sp>
          <p:nvSpPr>
            <p:cNvPr id="1923" name="Google Shape;1923;p38"/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74" name="Google Shape;1974;p38"/>
          <p:cNvGrpSpPr/>
          <p:nvPr/>
        </p:nvGrpSpPr>
        <p:grpSpPr>
          <a:xfrm>
            <a:off x="8044402" y="1583200"/>
            <a:ext cx="3550502" cy="1417203"/>
            <a:chOff x="6033300" y="1187400"/>
            <a:chExt cx="2662876" cy="1062903"/>
          </a:xfrm>
        </p:grpSpPr>
        <p:grpSp>
          <p:nvGrpSpPr>
            <p:cNvPr id="1975" name="Google Shape;1975;p38"/>
            <p:cNvGrpSpPr/>
            <p:nvPr/>
          </p:nvGrpSpPr>
          <p:grpSpPr>
            <a:xfrm>
              <a:off x="6331349" y="1319549"/>
              <a:ext cx="2364827" cy="930754"/>
              <a:chOff x="5678824" y="914482"/>
              <a:chExt cx="2364827" cy="930754"/>
            </a:xfrm>
          </p:grpSpPr>
          <p:sp>
            <p:nvSpPr>
              <p:cNvPr id="1976" name="Google Shape;1976;p38"/>
              <p:cNvSpPr txBox="1"/>
              <p:nvPr/>
            </p:nvSpPr>
            <p:spPr>
              <a:xfrm>
                <a:off x="5820267" y="914482"/>
                <a:ext cx="222202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800" dirty="0">
                    <a:solidFill>
                      <a:srgbClr val="002060"/>
                    </a:solidFill>
                    <a:latin typeface="Cooper Black" panose="0208090404030B020404" pitchFamily="18" charset="77"/>
                    <a:ea typeface="Fira Sans Extra Condensed"/>
                    <a:cs typeface="Fira Sans Extra Condensed"/>
                    <a:sym typeface="Fira Sans Extra Condensed"/>
                  </a:rPr>
                  <a:t>Homework correction</a:t>
                </a:r>
                <a:endParaRPr sz="2800" dirty="0">
                  <a:solidFill>
                    <a:srgbClr val="002060"/>
                  </a:solidFill>
                  <a:latin typeface="Cooper Black" panose="0208090404030B020404" pitchFamily="18" charset="77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7" name="Google Shape;1977;p38"/>
              <p:cNvSpPr txBox="1"/>
              <p:nvPr/>
            </p:nvSpPr>
            <p:spPr>
              <a:xfrm>
                <a:off x="5678824" y="1513436"/>
                <a:ext cx="2364827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-CA" sz="2267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Let’s correct last week’s homework!</a:t>
                </a:r>
              </a:p>
            </p:txBody>
          </p:sp>
        </p:grpSp>
        <p:sp>
          <p:nvSpPr>
            <p:cNvPr id="1978" name="Google Shape;1978;p38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chemeClr val="bg1"/>
                  </a:solidFill>
                  <a:latin typeface="Consolas" panose="020B0609020204030204" pitchFamily="49" charset="0"/>
                  <a:ea typeface="Fira Sans Extra Condensed"/>
                  <a:cs typeface="Consolas" panose="020B0609020204030204" pitchFamily="49" charset="0"/>
                  <a:sym typeface="Fira Sans Extra Condensed"/>
                </a:rPr>
                <a:t>02</a:t>
              </a:r>
              <a:endParaRPr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979" name="Google Shape;1979;p38"/>
          <p:cNvGrpSpPr/>
          <p:nvPr/>
        </p:nvGrpSpPr>
        <p:grpSpPr>
          <a:xfrm>
            <a:off x="523411" y="3539168"/>
            <a:ext cx="3624187" cy="810180"/>
            <a:chOff x="392558" y="2578063"/>
            <a:chExt cx="2718140" cy="607635"/>
          </a:xfrm>
        </p:grpSpPr>
        <p:sp>
          <p:nvSpPr>
            <p:cNvPr id="1981" name="Google Shape;1981;p38"/>
            <p:cNvSpPr txBox="1"/>
            <p:nvPr/>
          </p:nvSpPr>
          <p:spPr>
            <a:xfrm>
              <a:off x="392558" y="2578063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800" dirty="0">
                  <a:solidFill>
                    <a:srgbClr val="002060"/>
                  </a:solidFill>
                  <a:latin typeface="Cooper Black" panose="0208090404030B020404" pitchFamily="18" charset="77"/>
                  <a:ea typeface="Fira Sans Extra Condensed"/>
                  <a:cs typeface="Fira Sans Extra Condensed"/>
                  <a:sym typeface="Fira Sans Extra Condensed"/>
                </a:rPr>
                <a:t>Topic of the day:</a:t>
              </a:r>
              <a:endParaRPr sz="2800" dirty="0">
                <a:solidFill>
                  <a:srgbClr val="002060"/>
                </a:solidFill>
                <a:latin typeface="Cooper Black" panose="0208090404030B020404" pitchFamily="18" charset="77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chemeClr val="bg1"/>
                  </a:solidFill>
                  <a:latin typeface="Consolas" panose="020B0609020204030204" pitchFamily="49" charset="0"/>
                  <a:ea typeface="Fira Sans Extra Condensed"/>
                  <a:cs typeface="Consolas" panose="020B0609020204030204" pitchFamily="49" charset="0"/>
                  <a:sym typeface="Fira Sans Extra Condensed"/>
                </a:rPr>
                <a:t>03</a:t>
              </a:r>
              <a:endParaRPr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984" name="Google Shape;1984;p38"/>
          <p:cNvGrpSpPr/>
          <p:nvPr/>
        </p:nvGrpSpPr>
        <p:grpSpPr>
          <a:xfrm>
            <a:off x="609597" y="5410234"/>
            <a:ext cx="3538000" cy="1021028"/>
            <a:chOff x="457198" y="4057675"/>
            <a:chExt cx="2653500" cy="765771"/>
          </a:xfrm>
        </p:grpSpPr>
        <p:grpSp>
          <p:nvGrpSpPr>
            <p:cNvPr id="1985" name="Google Shape;1985;p38"/>
            <p:cNvGrpSpPr/>
            <p:nvPr/>
          </p:nvGrpSpPr>
          <p:grpSpPr>
            <a:xfrm>
              <a:off x="457198" y="4057675"/>
              <a:ext cx="2135654" cy="765771"/>
              <a:chOff x="3581360" y="2254813"/>
              <a:chExt cx="2135654" cy="765771"/>
            </a:xfrm>
          </p:grpSpPr>
          <p:sp>
            <p:nvSpPr>
              <p:cNvPr id="1986" name="Google Shape;1986;p38"/>
              <p:cNvSpPr txBox="1"/>
              <p:nvPr/>
            </p:nvSpPr>
            <p:spPr>
              <a:xfrm>
                <a:off x="3581362" y="225481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800" dirty="0">
                    <a:solidFill>
                      <a:srgbClr val="002060"/>
                    </a:solidFill>
                    <a:latin typeface="Cooper Black" panose="0208090404030B020404" pitchFamily="18" charset="77"/>
                    <a:ea typeface="Fira Sans Extra Condensed"/>
                    <a:cs typeface="Fira Sans Extra Condensed"/>
                    <a:sym typeface="Fira Sans Extra Condensed"/>
                  </a:rPr>
                  <a:t>Wrap-up</a:t>
                </a:r>
                <a:endParaRPr sz="2800" dirty="0">
                  <a:solidFill>
                    <a:srgbClr val="002060"/>
                  </a:solidFill>
                  <a:latin typeface="Cooper Black" panose="0208090404030B020404" pitchFamily="18" charset="77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7" name="Google Shape;1987;p38"/>
              <p:cNvSpPr txBox="1"/>
              <p:nvPr/>
            </p:nvSpPr>
            <p:spPr>
              <a:xfrm>
                <a:off x="3581360" y="2688784"/>
                <a:ext cx="2135654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267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Summary of what we’ve learned today.</a:t>
                </a:r>
                <a:endParaRPr sz="2267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8" name="Google Shape;1988;p38"/>
            <p:cNvSpPr/>
            <p:nvPr/>
          </p:nvSpPr>
          <p:spPr>
            <a:xfrm>
              <a:off x="2514598" y="4134898"/>
              <a:ext cx="596100" cy="596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chemeClr val="bg1"/>
                  </a:solidFill>
                  <a:latin typeface="Consolas" panose="020B0609020204030204" pitchFamily="49" charset="0"/>
                  <a:ea typeface="Fira Sans Extra Condensed"/>
                  <a:cs typeface="Consolas" panose="020B0609020204030204" pitchFamily="49" charset="0"/>
                  <a:sym typeface="Fira Sans Extra Condensed"/>
                </a:rPr>
                <a:t>05</a:t>
              </a:r>
              <a:endParaRPr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989" name="Google Shape;1989;p38"/>
          <p:cNvGrpSpPr/>
          <p:nvPr/>
        </p:nvGrpSpPr>
        <p:grpSpPr>
          <a:xfrm>
            <a:off x="8044400" y="3573502"/>
            <a:ext cx="3684933" cy="1237200"/>
            <a:chOff x="6033300" y="2616950"/>
            <a:chExt cx="2763700" cy="927900"/>
          </a:xfrm>
        </p:grpSpPr>
        <p:grpSp>
          <p:nvGrpSpPr>
            <p:cNvPr id="1990" name="Google Shape;1990;p38"/>
            <p:cNvGrpSpPr/>
            <p:nvPr/>
          </p:nvGrpSpPr>
          <p:grpSpPr>
            <a:xfrm>
              <a:off x="6386599" y="2629086"/>
              <a:ext cx="2410401" cy="915764"/>
              <a:chOff x="6386649" y="2756176"/>
              <a:chExt cx="2410401" cy="915764"/>
            </a:xfrm>
          </p:grpSpPr>
          <p:sp>
            <p:nvSpPr>
              <p:cNvPr id="1991" name="Google Shape;1991;p38"/>
              <p:cNvSpPr txBox="1"/>
              <p:nvPr/>
            </p:nvSpPr>
            <p:spPr>
              <a:xfrm>
                <a:off x="6386649" y="2756176"/>
                <a:ext cx="241040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800" b="1" dirty="0">
                    <a:solidFill>
                      <a:srgbClr val="002060"/>
                    </a:solidFill>
                    <a:latin typeface="Cooper Black" panose="0208090404030B020404" pitchFamily="18" charset="77"/>
                    <a:ea typeface="Fira Sans Extra Condensed"/>
                    <a:cs typeface="Fira Sans Extra Condensed"/>
                    <a:sym typeface="Fira Sans Extra Condensed"/>
                  </a:rPr>
                  <a:t>Practice time!</a:t>
                </a:r>
                <a:endParaRPr sz="2800" b="1" dirty="0">
                  <a:solidFill>
                    <a:srgbClr val="002060"/>
                  </a:solidFill>
                  <a:latin typeface="Cooper Black" panose="0208090404030B020404" pitchFamily="18" charset="77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2" name="Google Shape;1992;p38"/>
              <p:cNvSpPr txBox="1"/>
              <p:nvPr/>
            </p:nvSpPr>
            <p:spPr>
              <a:xfrm>
                <a:off x="6815850" y="3340140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267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Let’s practice with some coding exercises!</a:t>
                </a:r>
                <a:endParaRPr sz="2267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3" name="Google Shape;1993;p38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chemeClr val="bg1"/>
                  </a:solidFill>
                  <a:latin typeface="Consolas" panose="020B0609020204030204" pitchFamily="49" charset="0"/>
                  <a:ea typeface="Fira Sans Extra Condensed"/>
                  <a:cs typeface="Consolas" panose="020B0609020204030204" pitchFamily="49" charset="0"/>
                  <a:sym typeface="Fira Sans Extra Condensed"/>
                </a:rPr>
                <a:t>04</a:t>
              </a:r>
              <a:endParaRPr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994" name="Google Shape;1994;p38"/>
          <p:cNvGrpSpPr/>
          <p:nvPr/>
        </p:nvGrpSpPr>
        <p:grpSpPr>
          <a:xfrm>
            <a:off x="8044400" y="5336379"/>
            <a:ext cx="3624203" cy="1008687"/>
            <a:chOff x="6033300" y="4002284"/>
            <a:chExt cx="2718152" cy="756515"/>
          </a:xfrm>
        </p:grpSpPr>
        <p:grpSp>
          <p:nvGrpSpPr>
            <p:cNvPr id="1995" name="Google Shape;1995;p38"/>
            <p:cNvGrpSpPr/>
            <p:nvPr/>
          </p:nvGrpSpPr>
          <p:grpSpPr>
            <a:xfrm>
              <a:off x="6694052" y="4002284"/>
              <a:ext cx="2057400" cy="756515"/>
              <a:chOff x="6694102" y="4003172"/>
              <a:chExt cx="2057400" cy="756515"/>
            </a:xfrm>
          </p:grpSpPr>
          <p:sp>
            <p:nvSpPr>
              <p:cNvPr id="1996" name="Google Shape;1996;p38"/>
              <p:cNvSpPr txBox="1"/>
              <p:nvPr/>
            </p:nvSpPr>
            <p:spPr>
              <a:xfrm>
                <a:off x="6694102" y="4003172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800" dirty="0">
                    <a:solidFill>
                      <a:srgbClr val="002060"/>
                    </a:solidFill>
                    <a:latin typeface="Cooper Black" panose="0208090404030B020404" pitchFamily="18" charset="77"/>
                    <a:ea typeface="Fira Sans Extra Condensed"/>
                    <a:cs typeface="Fira Sans Extra Condensed"/>
                    <a:sym typeface="Fira Sans Extra Condensed"/>
                  </a:rPr>
                  <a:t>Conclusion</a:t>
                </a:r>
                <a:endParaRPr sz="2800" dirty="0">
                  <a:solidFill>
                    <a:srgbClr val="002060"/>
                  </a:solidFill>
                  <a:latin typeface="Cooper Black" panose="0208090404030B020404" pitchFamily="18" charset="77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7" name="Google Shape;1997;p38"/>
              <p:cNvSpPr txBox="1"/>
              <p:nvPr/>
            </p:nvSpPr>
            <p:spPr>
              <a:xfrm>
                <a:off x="6770275" y="4427887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267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Homework and questions.</a:t>
                </a:r>
                <a:endParaRPr sz="2267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8" name="Google Shape;1998;p38"/>
            <p:cNvSpPr/>
            <p:nvPr/>
          </p:nvSpPr>
          <p:spPr>
            <a:xfrm>
              <a:off x="6033300" y="4135875"/>
              <a:ext cx="596100" cy="5961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chemeClr val="bg1"/>
                  </a:solidFill>
                  <a:latin typeface="Consolas" panose="020B0609020204030204" pitchFamily="49" charset="0"/>
                  <a:ea typeface="Fira Sans Extra Condensed"/>
                  <a:cs typeface="Consolas" panose="020B0609020204030204" pitchFamily="49" charset="0"/>
                  <a:sym typeface="Fira Sans Extra Condensed"/>
                </a:rPr>
                <a:t>06</a:t>
              </a:r>
              <a:endParaRPr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999" name="Google Shape;1999;p38"/>
          <p:cNvSpPr txBox="1"/>
          <p:nvPr/>
        </p:nvSpPr>
        <p:spPr>
          <a:xfrm>
            <a:off x="4889500" y="5690333"/>
            <a:ext cx="2412800" cy="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r>
              <a:rPr lang="en" sz="24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Robot</a:t>
            </a:r>
            <a:endParaRPr sz="24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1969;p38">
            <a:extLst>
              <a:ext uri="{FF2B5EF4-FFF2-40B4-BE49-F238E27FC236}">
                <a16:creationId xmlns:a16="http://schemas.microsoft.com/office/drawing/2014/main" id="{81FBE0BA-F64F-2D58-6EFE-0B1FA2248948}"/>
              </a:ext>
            </a:extLst>
          </p:cNvPr>
          <p:cNvGrpSpPr/>
          <p:nvPr/>
        </p:nvGrpSpPr>
        <p:grpSpPr>
          <a:xfrm>
            <a:off x="608265" y="1473933"/>
            <a:ext cx="3539335" cy="1206061"/>
            <a:chOff x="456198" y="1105450"/>
            <a:chExt cx="2654501" cy="904546"/>
          </a:xfrm>
        </p:grpSpPr>
        <p:sp>
          <p:nvSpPr>
            <p:cNvPr id="3" name="Google Shape;1970;p38">
              <a:extLst>
                <a:ext uri="{FF2B5EF4-FFF2-40B4-BE49-F238E27FC236}">
                  <a16:creationId xmlns:a16="http://schemas.microsoft.com/office/drawing/2014/main" id="{2CEB6741-A568-1067-8FD8-5C0A9E57BB37}"/>
                </a:ext>
              </a:extLst>
            </p:cNvPr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chemeClr val="bg1"/>
                  </a:solidFill>
                  <a:latin typeface="Consolas" panose="020B0609020204030204" pitchFamily="49" charset="0"/>
                  <a:ea typeface="Fira Sans Extra Condensed"/>
                  <a:cs typeface="Consolas" panose="020B0609020204030204" pitchFamily="49" charset="0"/>
                  <a:sym typeface="Fira Sans Extra Condensed"/>
                </a:rPr>
                <a:t>01</a:t>
              </a:r>
              <a:endParaRPr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4" name="Google Shape;1971;p38">
              <a:extLst>
                <a:ext uri="{FF2B5EF4-FFF2-40B4-BE49-F238E27FC236}">
                  <a16:creationId xmlns:a16="http://schemas.microsoft.com/office/drawing/2014/main" id="{BB494C5F-B8BD-8C9C-85F9-6956466D4C62}"/>
                </a:ext>
              </a:extLst>
            </p:cNvPr>
            <p:cNvGrpSpPr/>
            <p:nvPr/>
          </p:nvGrpSpPr>
          <p:grpSpPr>
            <a:xfrm>
              <a:off x="456198" y="1105450"/>
              <a:ext cx="2058403" cy="904546"/>
              <a:chOff x="3968548" y="1108688"/>
              <a:chExt cx="2058403" cy="904546"/>
            </a:xfrm>
          </p:grpSpPr>
          <p:sp>
            <p:nvSpPr>
              <p:cNvPr id="5" name="Google Shape;1972;p38">
                <a:extLst>
                  <a:ext uri="{FF2B5EF4-FFF2-40B4-BE49-F238E27FC236}">
                    <a16:creationId xmlns:a16="http://schemas.microsoft.com/office/drawing/2014/main" id="{AACC5F5B-A5E1-474C-4C0F-71DCE8FF1749}"/>
                  </a:ext>
                </a:extLst>
              </p:cNvPr>
              <p:cNvSpPr txBox="1"/>
              <p:nvPr/>
            </p:nvSpPr>
            <p:spPr>
              <a:xfrm>
                <a:off x="3969551" y="11086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800" dirty="0">
                    <a:solidFill>
                      <a:srgbClr val="002060"/>
                    </a:solidFill>
                    <a:latin typeface="Cooper Black" panose="0208090404030B020404" pitchFamily="18" charset="77"/>
                    <a:ea typeface="Fira Sans Extra Condensed"/>
                    <a:cs typeface="Fira Sans Extra Condensed"/>
                    <a:sym typeface="Fira Sans Extra Condensed"/>
                  </a:rPr>
                  <a:t>Kahoot</a:t>
                </a:r>
                <a:r>
                  <a:rPr lang="en" sz="3200" dirty="0">
                    <a:solidFill>
                      <a:srgbClr val="002060"/>
                    </a:solidFill>
                    <a:latin typeface="Cooper Black" panose="0208090404030B020404" pitchFamily="18" charset="77"/>
                    <a:ea typeface="Fira Sans Extra Condensed"/>
                    <a:cs typeface="Fira Sans Extra Condensed"/>
                    <a:sym typeface="Fira Sans Extra Condensed"/>
                  </a:rPr>
                  <a:t>!</a:t>
                </a:r>
                <a:endParaRPr sz="3200" dirty="0">
                  <a:solidFill>
                    <a:srgbClr val="002060"/>
                  </a:solidFill>
                  <a:latin typeface="Cooper Black" panose="0208090404030B020404" pitchFamily="18" charset="77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" name="Google Shape;1973;p38">
                <a:extLst>
                  <a:ext uri="{FF2B5EF4-FFF2-40B4-BE49-F238E27FC236}">
                    <a16:creationId xmlns:a16="http://schemas.microsoft.com/office/drawing/2014/main" id="{1C856726-C1D9-7431-CAB8-8E986D4C7DC1}"/>
                  </a:ext>
                </a:extLst>
              </p:cNvPr>
              <p:cNvSpPr txBox="1"/>
              <p:nvPr/>
            </p:nvSpPr>
            <p:spPr>
              <a:xfrm>
                <a:off x="3968548" y="1681434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4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To recap what was seen last class!</a:t>
                </a:r>
                <a:endParaRPr sz="24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" name="Google Shape;1973;p38">
            <a:extLst>
              <a:ext uri="{FF2B5EF4-FFF2-40B4-BE49-F238E27FC236}">
                <a16:creationId xmlns:a16="http://schemas.microsoft.com/office/drawing/2014/main" id="{70B687A5-74B0-798F-4E18-2694D2D8AA4B}"/>
              </a:ext>
            </a:extLst>
          </p:cNvPr>
          <p:cNvSpPr txBox="1"/>
          <p:nvPr/>
        </p:nvSpPr>
        <p:spPr>
          <a:xfrm>
            <a:off x="566503" y="4214255"/>
            <a:ext cx="2933725" cy="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2400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n" sz="24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 Loop exercises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;p15">
            <a:extLst>
              <a:ext uri="{FF2B5EF4-FFF2-40B4-BE49-F238E27FC236}">
                <a16:creationId xmlns:a16="http://schemas.microsoft.com/office/drawing/2014/main" id="{EC47BF5A-505E-CFB8-8FE4-F2A6CF2BEBE1}"/>
              </a:ext>
            </a:extLst>
          </p:cNvPr>
          <p:cNvSpPr txBox="1">
            <a:spLocks/>
          </p:cNvSpPr>
          <p:nvPr/>
        </p:nvSpPr>
        <p:spPr>
          <a:xfrm>
            <a:off x="2409620" y="344744"/>
            <a:ext cx="7372761" cy="144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n-CA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Time for </a:t>
            </a:r>
            <a:r>
              <a:rPr lang="en-CA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Kahoot</a:t>
            </a:r>
            <a:r>
              <a:rPr lang="en-CA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  <a:br>
              <a:rPr lang="en-CA" sz="8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en-CA" sz="6667" i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Öğrenmeyi keyifli hale getiren uygulama: Kahoot! | by mektepp | Medium">
            <a:extLst>
              <a:ext uri="{FF2B5EF4-FFF2-40B4-BE49-F238E27FC236}">
                <a16:creationId xmlns:a16="http://schemas.microsoft.com/office/drawing/2014/main" id="{B90F050D-2CCB-76C9-7992-AD362679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B2A719E3-7F04-5DA6-164C-9CCA48C49634}"/>
              </a:ext>
            </a:extLst>
          </p:cNvPr>
          <p:cNvSpPr/>
          <p:nvPr/>
        </p:nvSpPr>
        <p:spPr>
          <a:xfrm>
            <a:off x="2749973" y="687536"/>
            <a:ext cx="3346027" cy="1441243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oper Black" panose="0208090404030B020404" pitchFamily="18" charset="77"/>
              </a:rPr>
              <a:t>Head over to </a:t>
            </a:r>
            <a:r>
              <a:rPr lang="en-US" sz="2000" u="sng" dirty="0" err="1">
                <a:solidFill>
                  <a:schemeClr val="accent3"/>
                </a:solidFill>
                <a:latin typeface="Cooper Black" panose="0208090404030B020404" pitchFamily="18" charset="77"/>
              </a:rPr>
              <a:t>Kahoot.it</a:t>
            </a:r>
            <a:r>
              <a:rPr lang="en-US" sz="2000" u="sng" dirty="0">
                <a:solidFill>
                  <a:schemeClr val="accent3"/>
                </a:solidFill>
                <a:latin typeface="Cooper Black" panose="0208090404030B020404" pitchFamily="18" charset="77"/>
              </a:rPr>
              <a:t> </a:t>
            </a:r>
            <a:r>
              <a:rPr lang="en-US" sz="2000" dirty="0">
                <a:latin typeface="Cooper Black" panose="0208090404030B020404" pitchFamily="18" charset="77"/>
              </a:rPr>
              <a:t>for a fun coding quiz!</a:t>
            </a:r>
          </a:p>
        </p:txBody>
      </p:sp>
    </p:spTree>
    <p:extLst>
      <p:ext uri="{BB962C8B-B14F-4D97-AF65-F5344CB8AC3E}">
        <p14:creationId xmlns:p14="http://schemas.microsoft.com/office/powerpoint/2010/main" val="4240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896;p25">
            <a:extLst>
              <a:ext uri="{FF2B5EF4-FFF2-40B4-BE49-F238E27FC236}">
                <a16:creationId xmlns:a16="http://schemas.microsoft.com/office/drawing/2014/main" id="{793A4B81-7231-424D-92FF-C503E724E7AA}"/>
              </a:ext>
            </a:extLst>
          </p:cNvPr>
          <p:cNvSpPr/>
          <p:nvPr/>
        </p:nvSpPr>
        <p:spPr>
          <a:xfrm>
            <a:off x="716137" y="1462730"/>
            <a:ext cx="6362867" cy="4732020"/>
          </a:xfrm>
          <a:prstGeom prst="roundRect">
            <a:avLst>
              <a:gd name="adj" fmla="val 15217"/>
            </a:avLst>
          </a:prstGeom>
          <a:solidFill>
            <a:schemeClr val="accent3">
              <a:lumMod val="20000"/>
              <a:lumOff val="80000"/>
              <a:alpha val="12549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CA" sz="1600" dirty="0">
                <a:solidFill>
                  <a:srgbClr val="002060"/>
                </a:solidFill>
                <a:latin typeface="Cooper Black" panose="0208090404030B020404" pitchFamily="18" charset="77"/>
                <a:cs typeface="Consolas" panose="020B0609020204030204" pitchFamily="49" charset="0"/>
              </a:rPr>
              <a:t># Build the list of tourists</a:t>
            </a:r>
          </a:p>
          <a:p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 = [208, 200, 350, 500, 127, 145, 134, 900]</a:t>
            </a:r>
          </a:p>
          <a:p>
            <a:endParaRPr lang="en-CA" sz="16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2060"/>
                </a:solidFill>
                <a:latin typeface="Cooper Black" panose="0208090404030B020404" pitchFamily="18" charset="77"/>
                <a:cs typeface="Consolas" panose="020B0609020204030204" pitchFamily="49" charset="0"/>
              </a:rPr>
              <a:t># Number of tourists</a:t>
            </a:r>
            <a:endParaRPr lang="en-CA" sz="16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participants = </a:t>
            </a:r>
            <a:r>
              <a:rPr lang="en-CA" sz="16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(weight)</a:t>
            </a:r>
          </a:p>
          <a:p>
            <a:b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1600" dirty="0">
                <a:solidFill>
                  <a:srgbClr val="002060"/>
                </a:solidFill>
                <a:latin typeface="Cooper Black" panose="0208090404030B020404" pitchFamily="18" charset="77"/>
                <a:cs typeface="Consolas" panose="020B0609020204030204" pitchFamily="49" charset="0"/>
              </a:rPr>
              <a:t># Create the variable where you will be adding the weight of every person</a:t>
            </a:r>
          </a:p>
          <a:p>
            <a:r>
              <a:rPr lang="en-CA" sz="16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weight_total</a:t>
            </a:r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b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1600" dirty="0">
                <a:solidFill>
                  <a:srgbClr val="002060"/>
                </a:solidFill>
                <a:latin typeface="Cooper Black" panose="0208090404030B020404" pitchFamily="18" charset="77"/>
                <a:cs typeface="Consolas" panose="020B0609020204030204" pitchFamily="49" charset="0"/>
              </a:rPr>
              <a:t># Create the FOR Loop</a:t>
            </a:r>
          </a:p>
          <a:p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CA" sz="16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weight:</a:t>
            </a:r>
          </a:p>
          <a:p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CA" sz="16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weight_total</a:t>
            </a:r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CA" sz="16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CA" sz="16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1600" b="1" dirty="0">
                <a:solidFill>
                  <a:srgbClr val="002060"/>
                </a:solidFill>
                <a:latin typeface="Cooper Black" panose="0208090404030B020404" pitchFamily="18" charset="77"/>
                <a:cs typeface="Consolas" panose="020B0609020204030204" pitchFamily="49" charset="0"/>
              </a:rPr>
              <a:t># Print the results</a:t>
            </a:r>
          </a:p>
          <a:p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print(str(participants) + " participants weigh a total of " + str(</a:t>
            </a:r>
            <a:r>
              <a:rPr lang="en-CA" sz="16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weight_total</a:t>
            </a:r>
            <a:r>
              <a:rPr lang="en-CA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503063" y="44509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3600" dirty="0">
                <a:solidFill>
                  <a:srgbClr val="002060"/>
                </a:solidFill>
                <a:latin typeface="Cooper Black" panose="0208090404030B020404" pitchFamily="18" charset="77"/>
              </a:rPr>
              <a:t>Homework Solution: Will the elevator break?</a:t>
            </a:r>
            <a:endParaRPr sz="3600" dirty="0">
              <a:solidFill>
                <a:srgbClr val="002060"/>
              </a:solidFill>
              <a:latin typeface="Cooper Black" panose="0208090404030B020404" pitchFamily="18" charset="77"/>
            </a:endParaRPr>
          </a:p>
        </p:txBody>
      </p:sp>
      <p:pic>
        <p:nvPicPr>
          <p:cNvPr id="5" name="Picture 4" descr="A wooden cabinet in a room&#10;&#10;Description automatically generated with low confidence">
            <a:extLst>
              <a:ext uri="{FF2B5EF4-FFF2-40B4-BE49-F238E27FC236}">
                <a16:creationId xmlns:a16="http://schemas.microsoft.com/office/drawing/2014/main" id="{5ED3DF0A-C9AA-A469-D6E4-E3E46C39F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96324" y="1462730"/>
            <a:ext cx="3579539" cy="48312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84C4F-4B59-5B10-D0D5-771F75597C87}"/>
              </a:ext>
            </a:extLst>
          </p:cNvPr>
          <p:cNvSpPr txBox="1"/>
          <p:nvPr/>
        </p:nvSpPr>
        <p:spPr>
          <a:xfrm>
            <a:off x="3832324" y="6858001"/>
            <a:ext cx="4527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 tooltip="https://www.flickr.com/photos/stuckincustoms/2838861852/in/album-72157594514491393/"/>
              </a:rPr>
              <a:t>This Photo</a:t>
            </a:r>
            <a:r>
              <a:rPr lang="en-US" sz="1200"/>
              <a:t> by Unknown Author is licensed under </a:t>
            </a:r>
            <a:r>
              <a:rPr lang="en-US" sz="1200">
                <a:hlinkClick r:id="rId5" tooltip="https://creativecommons.org/licenses/by-nc-sa/3.0/"/>
              </a:rPr>
              <a:t>CC BY-SA-NC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601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/>
          <p:nvPr/>
        </p:nvSpPr>
        <p:spPr>
          <a:xfrm>
            <a:off x="-2144812" y="1358294"/>
            <a:ext cx="16641644" cy="5213956"/>
          </a:xfrm>
          <a:prstGeom prst="roundRect">
            <a:avLst>
              <a:gd name="adj" fmla="val 50000"/>
            </a:avLst>
          </a:prstGeom>
          <a:noFill/>
          <a:ln w="539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5400" dirty="0" err="1">
                <a:solidFill>
                  <a:srgbClr val="002060"/>
                </a:solidFill>
                <a:latin typeface="Cooper Black" panose="0208090404030B020404" pitchFamily="18" charset="77"/>
              </a:rPr>
              <a:t>CodeU</a:t>
            </a:r>
            <a:r>
              <a:rPr lang="en" sz="5400" dirty="0">
                <a:solidFill>
                  <a:srgbClr val="002060"/>
                </a:solidFill>
                <a:latin typeface="Cooper Black" panose="0208090404030B020404" pitchFamily="18" charset="77"/>
              </a:rPr>
              <a:t> Amusement Park!</a:t>
            </a:r>
            <a:endParaRPr sz="5400" dirty="0">
              <a:solidFill>
                <a:srgbClr val="002060"/>
              </a:solidFill>
              <a:latin typeface="Cooper Black" panose="0208090404030B020404" pitchFamily="18" charset="77"/>
            </a:endParaRPr>
          </a:p>
        </p:txBody>
      </p:sp>
      <p:sp>
        <p:nvSpPr>
          <p:cNvPr id="102" name="Google Shape;575;p20">
            <a:extLst>
              <a:ext uri="{FF2B5EF4-FFF2-40B4-BE49-F238E27FC236}">
                <a16:creationId xmlns:a16="http://schemas.microsoft.com/office/drawing/2014/main" id="{14C6B125-3371-AA44-9ACB-EE04565A12AE}"/>
              </a:ext>
            </a:extLst>
          </p:cNvPr>
          <p:cNvSpPr/>
          <p:nvPr/>
        </p:nvSpPr>
        <p:spPr>
          <a:xfrm>
            <a:off x="206600" y="796233"/>
            <a:ext cx="806000" cy="80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4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1091;p28">
            <a:extLst>
              <a:ext uri="{FF2B5EF4-FFF2-40B4-BE49-F238E27FC236}">
                <a16:creationId xmlns:a16="http://schemas.microsoft.com/office/drawing/2014/main" id="{0C819525-FC6B-3DA7-1225-46687633036D}"/>
              </a:ext>
            </a:extLst>
          </p:cNvPr>
          <p:cNvSpPr txBox="1"/>
          <p:nvPr/>
        </p:nvSpPr>
        <p:spPr>
          <a:xfrm>
            <a:off x="206600" y="3330433"/>
            <a:ext cx="7576319" cy="126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You’ve been hired by the </a:t>
            </a:r>
            <a:r>
              <a:rPr lang="en-CA" sz="1733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CodeU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Amusement Park to help them out with an issue. They’ve given you a list of people’s heights and asked you to determine how many people there are, and how many are allowed to ride the rollercoasters. The height requirement is </a:t>
            </a:r>
            <a:r>
              <a:rPr lang="en-CA" sz="1733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140 cm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 Help them out by building a code that will give them the answers they are looking for!</a:t>
            </a:r>
          </a:p>
          <a:p>
            <a:endParaRPr lang="en-CA" sz="1733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Here is the list of people and their heights:</a:t>
            </a:r>
          </a:p>
          <a:p>
            <a:r>
              <a:rPr lang="en-CA" sz="1733" dirty="0">
                <a:latin typeface="Roboto" panose="02000000000000000000" pitchFamily="2" charset="0"/>
                <a:ea typeface="Roboto" panose="02000000000000000000" pitchFamily="2" charset="0"/>
              </a:rPr>
              <a:t>heights = [208, 200, 137, 141, 127, 145, 134, 250, 190, 133, 127, 201, 206, 142, 147, 115, 187, 178, 170, 175]</a:t>
            </a:r>
          </a:p>
          <a:p>
            <a:endParaRPr lang="en-CA" sz="1733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must create a 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variable for the number of people over 140 cm 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and a 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variable for the total number of people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(Hint: The total number of people can be found using a List Manipulation technique).</a:t>
            </a: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then have to create a </a:t>
            </a:r>
            <a:r>
              <a:rPr lang="en-CA" sz="1733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FOR Loop </a:t>
            </a:r>
            <a:r>
              <a:rPr lang="en-CA" sz="1733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that navigates through the heights in the list.</a:t>
            </a:r>
          </a:p>
          <a:p>
            <a:pPr marL="457189" indent="-457189">
              <a:buFontTx/>
              <a:buAutoNum type="arabicParenR"/>
            </a:pP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Inside the Loop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 create a 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conditional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where </a:t>
            </a:r>
            <a:r>
              <a:rPr lang="en-CA" sz="1733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if the height is greater or equal to 140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 1 is added to the variable that determines the count.</a:t>
            </a:r>
            <a:endParaRPr lang="en-CA" sz="1733" u="sng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Print() the results.</a:t>
            </a:r>
            <a:endParaRPr lang="en-CA" sz="1733" u="sng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4" name="Picture 3" descr="A ferris wheel at night&#10;&#10;Description automatically generated with medium confidence">
            <a:extLst>
              <a:ext uri="{FF2B5EF4-FFF2-40B4-BE49-F238E27FC236}">
                <a16:creationId xmlns:a16="http://schemas.microsoft.com/office/drawing/2014/main" id="{4F91D56A-49BA-2B54-9C95-F32C7F2A9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84160" y="2380586"/>
            <a:ext cx="3981664" cy="31191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583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/>
          <p:nvPr/>
        </p:nvSpPr>
        <p:spPr>
          <a:xfrm>
            <a:off x="-2817705" y="1343280"/>
            <a:ext cx="17234528" cy="5204233"/>
          </a:xfrm>
          <a:prstGeom prst="roundRect">
            <a:avLst>
              <a:gd name="adj" fmla="val 50000"/>
            </a:avLst>
          </a:prstGeom>
          <a:noFill/>
          <a:ln w="53975">
            <a:solidFill>
              <a:srgbClr val="92D05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6096000" y="310489"/>
            <a:ext cx="4958080" cy="1673233"/>
          </a:xfrm>
          <a:prstGeom prst="rect">
            <a:avLst/>
          </a:prstGeom>
          <a:solidFill>
            <a:schemeClr val="bg1"/>
          </a:solidFill>
          <a:ln w="57150">
            <a:solidFill>
              <a:srgbClr val="92D050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002060"/>
                </a:solidFill>
                <a:latin typeface="Cooper Black" panose="0208090404030B020404" pitchFamily="18" charset="77"/>
              </a:rPr>
              <a:t>How many a’s are there?</a:t>
            </a:r>
            <a:endParaRPr dirty="0">
              <a:solidFill>
                <a:srgbClr val="002060"/>
              </a:solidFill>
              <a:latin typeface="Cooper Black" panose="0208090404030B020404" pitchFamily="18" charset="77"/>
            </a:endParaRPr>
          </a:p>
        </p:txBody>
      </p:sp>
      <p:sp>
        <p:nvSpPr>
          <p:cNvPr id="3" name="Google Shape;1091;p28">
            <a:extLst>
              <a:ext uri="{FF2B5EF4-FFF2-40B4-BE49-F238E27FC236}">
                <a16:creationId xmlns:a16="http://schemas.microsoft.com/office/drawing/2014/main" id="{0C819525-FC6B-3DA7-1225-46687633036D}"/>
              </a:ext>
            </a:extLst>
          </p:cNvPr>
          <p:cNvSpPr txBox="1"/>
          <p:nvPr/>
        </p:nvSpPr>
        <p:spPr>
          <a:xfrm>
            <a:off x="6163925" y="4239442"/>
            <a:ext cx="5696155" cy="126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CA" sz="1733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variable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containing the requested String</a:t>
            </a:r>
            <a:endParaRPr lang="en-CA" sz="1733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another 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variable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that will count the number of a’s.</a:t>
            </a:r>
            <a:endParaRPr lang="en-CA" sz="1733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will then create a </a:t>
            </a:r>
            <a:r>
              <a:rPr lang="en-CA" sz="1733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FOR Loop </a:t>
            </a:r>
            <a:r>
              <a:rPr lang="en-CA" sz="1733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that navigates through the variable of the string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 </a:t>
            </a:r>
          </a:p>
          <a:p>
            <a:pPr marL="457189" indent="-457189">
              <a:buAutoNum type="arabicParenR"/>
            </a:pP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Inside the Loop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 create a 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conditional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where </a:t>
            </a:r>
            <a:r>
              <a:rPr lang="en-CA" sz="1733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each time the FOR Loop reads an ‘’a’’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 1 is added to the variable that determines the count.</a:t>
            </a: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Print() the result.</a:t>
            </a:r>
            <a:endParaRPr lang="en-CA" sz="1733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A" sz="1733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189" indent="-457189">
              <a:buAutoNum type="arabicParenR"/>
            </a:pPr>
            <a:endParaRPr lang="en-CA" sz="1733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02" name="Google Shape;575;p20">
            <a:extLst>
              <a:ext uri="{FF2B5EF4-FFF2-40B4-BE49-F238E27FC236}">
                <a16:creationId xmlns:a16="http://schemas.microsoft.com/office/drawing/2014/main" id="{14C6B125-3371-AA44-9ACB-EE04565A12AE}"/>
              </a:ext>
            </a:extLst>
          </p:cNvPr>
          <p:cNvSpPr/>
          <p:nvPr/>
        </p:nvSpPr>
        <p:spPr>
          <a:xfrm>
            <a:off x="831332" y="506662"/>
            <a:ext cx="4378637" cy="1673233"/>
          </a:xfrm>
          <a:prstGeom prst="ellipse">
            <a:avLst/>
          </a:prstGeom>
          <a:solidFill>
            <a:srgbClr val="87C149"/>
          </a:solidFill>
          <a:ln>
            <a:solidFill>
              <a:srgbClr val="92D05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LEVEL: EASY</a:t>
            </a:r>
            <a:endParaRPr sz="4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091;p28">
            <a:extLst>
              <a:ext uri="{FF2B5EF4-FFF2-40B4-BE49-F238E27FC236}">
                <a16:creationId xmlns:a16="http://schemas.microsoft.com/office/drawing/2014/main" id="{0CBF9E27-EC4F-51C8-364D-DDE07D43C57A}"/>
              </a:ext>
            </a:extLst>
          </p:cNvPr>
          <p:cNvSpPr txBox="1"/>
          <p:nvPr/>
        </p:nvSpPr>
        <p:spPr>
          <a:xfrm>
            <a:off x="6174276" y="2003600"/>
            <a:ext cx="5615067" cy="126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CA" sz="1733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Description</a:t>
            </a:r>
          </a:p>
          <a:p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are given the word ABRACADABRA and you must determine the exact number of a’s in that word.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7C5B7FF-83E2-FC44-1C38-1A9046146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1611" y="2434394"/>
            <a:ext cx="4958080" cy="3610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04254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/>
          <p:nvPr/>
        </p:nvSpPr>
        <p:spPr>
          <a:xfrm>
            <a:off x="-2817705" y="1343280"/>
            <a:ext cx="17234528" cy="5204233"/>
          </a:xfrm>
          <a:prstGeom prst="roundRect">
            <a:avLst>
              <a:gd name="adj" fmla="val 50000"/>
            </a:avLst>
          </a:prstGeom>
          <a:noFill/>
          <a:ln w="53975">
            <a:solidFill>
              <a:srgbClr val="FF00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6096000" y="310489"/>
            <a:ext cx="4958080" cy="1673233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>
                <a:solidFill>
                  <a:srgbClr val="002060"/>
                </a:solidFill>
                <a:latin typeface="Cooper Black" panose="0208090404030B020404" pitchFamily="18" charset="77"/>
              </a:rPr>
              <a:t>How many a’s are there?</a:t>
            </a:r>
            <a:endParaRPr b="1" dirty="0">
              <a:solidFill>
                <a:srgbClr val="002060"/>
              </a:solidFill>
              <a:latin typeface="Cooper Black" panose="0208090404030B020404" pitchFamily="18" charset="77"/>
            </a:endParaRPr>
          </a:p>
        </p:txBody>
      </p:sp>
      <p:sp>
        <p:nvSpPr>
          <p:cNvPr id="3" name="Google Shape;1091;p28">
            <a:extLst>
              <a:ext uri="{FF2B5EF4-FFF2-40B4-BE49-F238E27FC236}">
                <a16:creationId xmlns:a16="http://schemas.microsoft.com/office/drawing/2014/main" id="{0C819525-FC6B-3DA7-1225-46687633036D}"/>
              </a:ext>
            </a:extLst>
          </p:cNvPr>
          <p:cNvSpPr txBox="1"/>
          <p:nvPr/>
        </p:nvSpPr>
        <p:spPr>
          <a:xfrm>
            <a:off x="6133732" y="4089634"/>
            <a:ext cx="5696155" cy="126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CA" sz="1733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variable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containing the LIST.</a:t>
            </a: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another 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variable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that will count the number of a’s.</a:t>
            </a:r>
            <a:endParaRPr lang="en-CA" sz="1733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will then create a </a:t>
            </a:r>
            <a:r>
              <a:rPr lang="en-CA" sz="1733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FOR Loop</a:t>
            </a:r>
            <a:r>
              <a:rPr lang="en-CA" sz="1733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that navigates through the LIST variable. </a:t>
            </a:r>
          </a:p>
          <a:p>
            <a:pPr marL="457189" indent="-457189">
              <a:buAutoNum type="arabicParenR"/>
            </a:pP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Inside the Loop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 you will create a </a:t>
            </a:r>
            <a:r>
              <a:rPr lang="en-CA" sz="1733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New FOR Loop</a:t>
            </a:r>
            <a:r>
              <a:rPr lang="en-CA" sz="1733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that navigates through the word retrieved by the initial Loop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 We call this a </a:t>
            </a:r>
            <a:r>
              <a:rPr lang="en-CA" sz="1733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NESTED LOOP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</a:t>
            </a:r>
          </a:p>
          <a:p>
            <a:pPr marL="457189" indent="-457189">
              <a:buAutoNum type="arabicParenR"/>
            </a:pP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Inside the Nested Loop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 create a </a:t>
            </a:r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conditional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where </a:t>
            </a:r>
            <a:r>
              <a:rPr lang="en-CA" sz="1733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each time the FOR Loop reads an ‘’a’’</a:t>
            </a: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 1 is added to the variable that determines the count.</a:t>
            </a:r>
          </a:p>
          <a:p>
            <a:pPr marL="457189" indent="-457189">
              <a:buAutoNum type="arabicParenR"/>
            </a:pPr>
            <a:r>
              <a:rPr lang="en-CA" sz="1733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Print() the result.</a:t>
            </a:r>
            <a:endParaRPr lang="en-CA" sz="1733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189" indent="-457189">
              <a:buAutoNum type="arabicParenR"/>
            </a:pPr>
            <a:endParaRPr lang="en-CA" sz="1733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02" name="Google Shape;575;p20">
            <a:extLst>
              <a:ext uri="{FF2B5EF4-FFF2-40B4-BE49-F238E27FC236}">
                <a16:creationId xmlns:a16="http://schemas.microsoft.com/office/drawing/2014/main" id="{14C6B125-3371-AA44-9ACB-EE04565A12AE}"/>
              </a:ext>
            </a:extLst>
          </p:cNvPr>
          <p:cNvSpPr/>
          <p:nvPr/>
        </p:nvSpPr>
        <p:spPr>
          <a:xfrm>
            <a:off x="686471" y="506662"/>
            <a:ext cx="4668359" cy="16732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LEVEL: HARD</a:t>
            </a:r>
            <a:endParaRPr sz="4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091;p28">
            <a:extLst>
              <a:ext uri="{FF2B5EF4-FFF2-40B4-BE49-F238E27FC236}">
                <a16:creationId xmlns:a16="http://schemas.microsoft.com/office/drawing/2014/main" id="{0CBF9E27-EC4F-51C8-364D-DDE07D43C57A}"/>
              </a:ext>
            </a:extLst>
          </p:cNvPr>
          <p:cNvSpPr txBox="1"/>
          <p:nvPr/>
        </p:nvSpPr>
        <p:spPr>
          <a:xfrm>
            <a:off x="6174276" y="1861360"/>
            <a:ext cx="5615067" cy="1269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CA" sz="1733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Description</a:t>
            </a:r>
          </a:p>
          <a:p>
            <a:r>
              <a:rPr lang="en-CA" sz="1733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are given a LIST of several words. You must determine the amount of a’s in the ENTIRE List.</a:t>
            </a:r>
          </a:p>
        </p:txBody>
      </p:sp>
      <p:pic>
        <p:nvPicPr>
          <p:cNvPr id="4" name="Picture 3" descr="A close-up of a statue&#10;&#10;Description automatically generated with low confidence">
            <a:extLst>
              <a:ext uri="{FF2B5EF4-FFF2-40B4-BE49-F238E27FC236}">
                <a16:creationId xmlns:a16="http://schemas.microsoft.com/office/drawing/2014/main" id="{0841D389-DBC2-0900-C2A0-D65E5D197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3267" y="2339018"/>
            <a:ext cx="4154764" cy="40123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36E1C-0FC8-350B-7A69-1159537B06C0}"/>
              </a:ext>
            </a:extLst>
          </p:cNvPr>
          <p:cNvSpPr txBox="1"/>
          <p:nvPr/>
        </p:nvSpPr>
        <p:spPr>
          <a:xfrm>
            <a:off x="3160436" y="6858001"/>
            <a:ext cx="5871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 tooltip="https://nikt2.deviantart.com/art/magic-from-art-533035902"/>
              </a:rPr>
              <a:t>This Photo</a:t>
            </a:r>
            <a:r>
              <a:rPr lang="en-US" sz="1200"/>
              <a:t> by Unknown Author is licensed under </a:t>
            </a:r>
            <a:r>
              <a:rPr lang="en-US" sz="1200">
                <a:hlinkClick r:id="rId5" tooltip="https://creativecommons.org/licenses/by-nc-nd/3.0/"/>
              </a:rPr>
              <a:t>CC BY-NC-ND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8250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953179B-1BDF-C344-9945-EBE118DFFB8B}"/>
              </a:ext>
            </a:extLst>
          </p:cNvPr>
          <p:cNvSpPr txBox="1"/>
          <p:nvPr/>
        </p:nvSpPr>
        <p:spPr>
          <a:xfrm>
            <a:off x="170350" y="1049713"/>
            <a:ext cx="6347537" cy="618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67" dirty="0">
                <a:latin typeface="Roboto" panose="02000000000000000000" pitchFamily="2" charset="0"/>
                <a:ea typeface="Roboto" panose="02000000000000000000" pitchFamily="2" charset="0"/>
              </a:rPr>
              <a:t>The CIA is currently investigation a </a:t>
            </a:r>
            <a:r>
              <a:rPr lang="en-CA" sz="1467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TOP SECRET</a:t>
            </a:r>
            <a:r>
              <a:rPr lang="en-CA" sz="1467" dirty="0">
                <a:latin typeface="Roboto" panose="02000000000000000000" pitchFamily="2" charset="0"/>
                <a:ea typeface="Roboto" panose="02000000000000000000" pitchFamily="2" charset="0"/>
              </a:rPr>
              <a:t> case. There is a remote island in the Caribbean that they think is very suspicious. Using satellites and radio, they're able to pick up weird and unusual signals. </a:t>
            </a:r>
          </a:p>
          <a:p>
            <a:endParaRPr lang="en-CA" sz="1467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467" dirty="0">
                <a:latin typeface="Roboto" panose="02000000000000000000" pitchFamily="2" charset="0"/>
                <a:ea typeface="Roboto" panose="02000000000000000000" pitchFamily="2" charset="0"/>
              </a:rPr>
              <a:t>They decide to send in a spy to scout the area and see what's going on. As she explores the island, she spots a weird moving shape from the distance. She gets closer and sees that it's...aliens! </a:t>
            </a:r>
          </a:p>
          <a:p>
            <a:endParaRPr lang="en-CA" sz="1467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467" dirty="0">
                <a:latin typeface="Roboto" panose="02000000000000000000" pitchFamily="2" charset="0"/>
                <a:ea typeface="Roboto" panose="02000000000000000000" pitchFamily="2" charset="0"/>
              </a:rPr>
              <a:t>As soon as she realizes, she runs away to hide while calling the CIA to let them know. However, as she was running, she dropped the cellphone in a puddle. She was only able to let them know that there are aliens, but not how many there were. She remembered seeing a radio near where the aliens were stationed. So, at night, she decided to infiltrate their camp to use their radio to communicate with the CIA. </a:t>
            </a:r>
          </a:p>
          <a:p>
            <a:endParaRPr lang="en-CA" sz="1467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467" dirty="0">
                <a:latin typeface="Roboto" panose="02000000000000000000" pitchFamily="2" charset="0"/>
                <a:ea typeface="Roboto" panose="02000000000000000000" pitchFamily="2" charset="0"/>
              </a:rPr>
              <a:t>Unfortunately, she could only communicate using different sequences of binary code (1101, 010, 0011, ...). </a:t>
            </a:r>
            <a:r>
              <a:rPr lang="en-CA" sz="1467" b="1" dirty="0">
                <a:latin typeface="Roboto" panose="02000000000000000000" pitchFamily="2" charset="0"/>
                <a:ea typeface="Roboto" panose="02000000000000000000" pitchFamily="2" charset="0"/>
              </a:rPr>
              <a:t>It's common knowledge at the CIA that all 1's represent an enemy. </a:t>
            </a:r>
          </a:p>
          <a:p>
            <a:endParaRPr lang="en-CA" sz="1467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467" b="1" u="sng" dirty="0">
                <a:latin typeface="Roboto" panose="02000000000000000000" pitchFamily="2" charset="0"/>
                <a:ea typeface="Roboto" panose="02000000000000000000" pitchFamily="2" charset="0"/>
              </a:rPr>
              <a:t>It is your duty to decrypt this message and determine how many aliens are currently on the island!</a:t>
            </a:r>
          </a:p>
          <a:p>
            <a:endParaRPr lang="en-CA" sz="1467" u="sn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467" dirty="0">
                <a:latin typeface="Roboto" panose="02000000000000000000" pitchFamily="2" charset="0"/>
                <a:ea typeface="Roboto" panose="02000000000000000000" pitchFamily="2" charset="0"/>
              </a:rPr>
              <a:t>Here is the encrypted message:</a:t>
            </a:r>
          </a:p>
          <a:p>
            <a:r>
              <a:rPr lang="en-CA" sz="1467" b="1" dirty="0" err="1">
                <a:latin typeface="Roboto" panose="02000000000000000000" pitchFamily="2" charset="0"/>
                <a:ea typeface="Roboto" panose="02000000000000000000" pitchFamily="2" charset="0"/>
              </a:rPr>
              <a:t>encryptedMessage</a:t>
            </a:r>
            <a:r>
              <a:rPr lang="en-CA" sz="1467" b="1" dirty="0">
                <a:latin typeface="Roboto" panose="02000000000000000000" pitchFamily="2" charset="0"/>
                <a:ea typeface="Roboto" panose="02000000000000000000" pitchFamily="2" charset="0"/>
              </a:rPr>
              <a:t> = ["110010", "00000011", "10101", "111111110", "00110011010101010", "110100110110101", "110011100011110000"]</a:t>
            </a:r>
          </a:p>
          <a:p>
            <a:endParaRPr lang="en-CA" sz="1467" b="1" u="sn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A" sz="1467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170349" y="246165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b="1" dirty="0">
                <a:solidFill>
                  <a:srgbClr val="002060"/>
                </a:solidFill>
                <a:latin typeface="Cooper Black" panose="0208090404030B020404" pitchFamily="18" charset="77"/>
              </a:rPr>
              <a:t>Homework: Aliens?</a:t>
            </a:r>
            <a:endParaRPr sz="4000" b="1" dirty="0">
              <a:solidFill>
                <a:srgbClr val="002060"/>
              </a:solidFill>
              <a:latin typeface="Cooper Black" panose="0208090404030B020404" pitchFamily="18" charset="77"/>
            </a:endParaRPr>
          </a:p>
        </p:txBody>
      </p:sp>
      <p:sp>
        <p:nvSpPr>
          <p:cNvPr id="7" name="Google Shape;896;p25">
            <a:extLst>
              <a:ext uri="{FF2B5EF4-FFF2-40B4-BE49-F238E27FC236}">
                <a16:creationId xmlns:a16="http://schemas.microsoft.com/office/drawing/2014/main" id="{34C4315F-D3D3-52CA-F947-5B7E1002B240}"/>
              </a:ext>
            </a:extLst>
          </p:cNvPr>
          <p:cNvSpPr/>
          <p:nvPr/>
        </p:nvSpPr>
        <p:spPr>
          <a:xfrm>
            <a:off x="7277078" y="3335117"/>
            <a:ext cx="4744573" cy="835583"/>
          </a:xfrm>
          <a:prstGeom prst="roundRect">
            <a:avLst>
              <a:gd name="adj" fmla="val 15217"/>
            </a:avLst>
          </a:prstGeom>
          <a:solidFill>
            <a:schemeClr val="accent3">
              <a:lumMod val="20000"/>
              <a:lumOff val="80000"/>
              <a:alpha val="12549"/>
            </a:schemeClr>
          </a:solidFill>
          <a:ln w="57150"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Create a </a:t>
            </a:r>
            <a:r>
              <a:rPr lang="en-CA" sz="1467" b="1" dirty="0">
                <a:latin typeface="Consolas" panose="020B0609020204030204" pitchFamily="49" charset="0"/>
                <a:cs typeface="Consolas" panose="020B0609020204030204" pitchFamily="49" charset="0"/>
              </a:rPr>
              <a:t>variable</a:t>
            </a:r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 that will contain the amount of aliens. This will be your “alien counter”.</a:t>
            </a:r>
            <a:endParaRPr lang="en-CA" sz="1467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Google Shape;896;p25">
            <a:extLst>
              <a:ext uri="{FF2B5EF4-FFF2-40B4-BE49-F238E27FC236}">
                <a16:creationId xmlns:a16="http://schemas.microsoft.com/office/drawing/2014/main" id="{C6337F85-DADB-2EC6-344B-5711F5DB6CA1}"/>
              </a:ext>
            </a:extLst>
          </p:cNvPr>
          <p:cNvSpPr/>
          <p:nvPr/>
        </p:nvSpPr>
        <p:spPr>
          <a:xfrm>
            <a:off x="7277078" y="4328327"/>
            <a:ext cx="4744575" cy="1198664"/>
          </a:xfrm>
          <a:prstGeom prst="roundRect">
            <a:avLst>
              <a:gd name="adj" fmla="val 15217"/>
            </a:avLst>
          </a:prstGeom>
          <a:solidFill>
            <a:schemeClr val="accent3">
              <a:lumMod val="20000"/>
              <a:lumOff val="80000"/>
              <a:alpha val="12549"/>
            </a:schemeClr>
          </a:solidFill>
          <a:ln w="57150">
            <a:solidFill>
              <a:srgbClr val="FFC00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Create a </a:t>
            </a:r>
            <a:r>
              <a:rPr lang="en-CA" sz="1467" b="1" dirty="0"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 that </a:t>
            </a:r>
            <a:r>
              <a:rPr lang="en-CA" sz="1467" u="sng" dirty="0">
                <a:latin typeface="Consolas" panose="020B0609020204030204" pitchFamily="49" charset="0"/>
                <a:cs typeface="Consolas" panose="020B0609020204030204" pitchFamily="49" charset="0"/>
              </a:rPr>
              <a:t>navigates the encrypted message</a:t>
            </a:r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CA" sz="1467" b="1" dirty="0">
                <a:latin typeface="Consolas" panose="020B0609020204030204" pitchFamily="49" charset="0"/>
                <a:cs typeface="Consolas" panose="020B0609020204030204" pitchFamily="49" charset="0"/>
              </a:rPr>
              <a:t>Inside this loop</a:t>
            </a:r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, you will the create a </a:t>
            </a:r>
            <a:r>
              <a:rPr lang="en-CA" sz="1467" b="1" dirty="0">
                <a:latin typeface="Consolas" panose="020B0609020204030204" pitchFamily="49" charset="0"/>
                <a:cs typeface="Consolas" panose="020B0609020204030204" pitchFamily="49" charset="0"/>
              </a:rPr>
              <a:t>Nested Loop</a:t>
            </a:r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CA" sz="1467" u="sng" dirty="0">
                <a:latin typeface="Consolas" panose="020B0609020204030204" pitchFamily="49" charset="0"/>
                <a:cs typeface="Consolas" panose="020B0609020204030204" pitchFamily="49" charset="0"/>
              </a:rPr>
              <a:t>navigate the index/string retrieved by the initial loop. </a:t>
            </a:r>
          </a:p>
        </p:txBody>
      </p:sp>
      <p:sp>
        <p:nvSpPr>
          <p:cNvPr id="10" name="Google Shape;575;p20">
            <a:extLst>
              <a:ext uri="{FF2B5EF4-FFF2-40B4-BE49-F238E27FC236}">
                <a16:creationId xmlns:a16="http://schemas.microsoft.com/office/drawing/2014/main" id="{52053067-0D5A-30B8-5830-2C6C46250BC4}"/>
              </a:ext>
            </a:extLst>
          </p:cNvPr>
          <p:cNvSpPr/>
          <p:nvPr/>
        </p:nvSpPr>
        <p:spPr>
          <a:xfrm>
            <a:off x="6576373" y="4520489"/>
            <a:ext cx="806000" cy="80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24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525;p20">
            <a:extLst>
              <a:ext uri="{FF2B5EF4-FFF2-40B4-BE49-F238E27FC236}">
                <a16:creationId xmlns:a16="http://schemas.microsoft.com/office/drawing/2014/main" id="{A4F8A84D-0BDA-BCD1-2A5A-801FCBDEF082}"/>
              </a:ext>
            </a:extLst>
          </p:cNvPr>
          <p:cNvSpPr txBox="1">
            <a:spLocks/>
          </p:cNvSpPr>
          <p:nvPr/>
        </p:nvSpPr>
        <p:spPr>
          <a:xfrm>
            <a:off x="170349" y="680348"/>
            <a:ext cx="4320371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2133" u="sng" dirty="0">
                <a:solidFill>
                  <a:srgbClr val="002060"/>
                </a:solidFill>
              </a:rPr>
              <a:t>Homework Description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481AECA-654F-CA90-208A-5D8483F1D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5853" y="74187"/>
            <a:ext cx="4910667" cy="31665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05A931-C27B-E312-CB14-4AAFE90CF6A0}"/>
              </a:ext>
            </a:extLst>
          </p:cNvPr>
          <p:cNvSpPr/>
          <p:nvPr/>
        </p:nvSpPr>
        <p:spPr>
          <a:xfrm>
            <a:off x="11122829" y="6461760"/>
            <a:ext cx="1048851" cy="35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Google Shape;896;p25">
            <a:extLst>
              <a:ext uri="{FF2B5EF4-FFF2-40B4-BE49-F238E27FC236}">
                <a16:creationId xmlns:a16="http://schemas.microsoft.com/office/drawing/2014/main" id="{793A4B81-7231-424D-92FF-C503E724E7AA}"/>
              </a:ext>
            </a:extLst>
          </p:cNvPr>
          <p:cNvSpPr/>
          <p:nvPr/>
        </p:nvSpPr>
        <p:spPr>
          <a:xfrm>
            <a:off x="7277078" y="5654437"/>
            <a:ext cx="4744575" cy="1068267"/>
          </a:xfrm>
          <a:prstGeom prst="roundRect">
            <a:avLst>
              <a:gd name="adj" fmla="val 15217"/>
            </a:avLst>
          </a:prstGeom>
          <a:solidFill>
            <a:schemeClr val="accent3">
              <a:lumMod val="20000"/>
              <a:lumOff val="80000"/>
              <a:alpha val="12549"/>
            </a:schemeClr>
          </a:solidFill>
          <a:ln w="57150">
            <a:solidFill>
              <a:srgbClr val="92D05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CA" sz="1467" b="1" dirty="0">
                <a:latin typeface="Consolas" panose="020B0609020204030204" pitchFamily="49" charset="0"/>
                <a:cs typeface="Consolas" panose="020B0609020204030204" pitchFamily="49" charset="0"/>
              </a:rPr>
              <a:t>Inside the Nested Loop</a:t>
            </a:r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, create an </a:t>
            </a:r>
            <a:r>
              <a:rPr lang="en-CA" sz="1467" b="1" dirty="0">
                <a:latin typeface="Consolas" panose="020B0609020204030204" pitchFamily="49" charset="0"/>
                <a:cs typeface="Consolas" panose="020B0609020204030204" pitchFamily="49" charset="0"/>
              </a:rPr>
              <a:t>IF condition</a:t>
            </a:r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 that </a:t>
            </a:r>
            <a:r>
              <a:rPr lang="en-CA" sz="1467" u="sng" dirty="0">
                <a:latin typeface="Consolas" panose="020B0609020204030204" pitchFamily="49" charset="0"/>
                <a:cs typeface="Consolas" panose="020B0609020204030204" pitchFamily="49" charset="0"/>
              </a:rPr>
              <a:t>only accepts “1”</a:t>
            </a:r>
            <a:r>
              <a:rPr lang="en-CA" sz="1467" dirty="0">
                <a:latin typeface="Consolas" panose="020B0609020204030204" pitchFamily="49" charset="0"/>
                <a:cs typeface="Consolas" panose="020B0609020204030204" pitchFamily="49" charset="0"/>
              </a:rPr>
              <a:t>. If the condition is filled, </a:t>
            </a:r>
            <a:r>
              <a:rPr lang="en-CA" sz="1467" u="sng" dirty="0">
                <a:latin typeface="Consolas" panose="020B0609020204030204" pitchFamily="49" charset="0"/>
                <a:cs typeface="Consolas" panose="020B0609020204030204" pitchFamily="49" charset="0"/>
              </a:rPr>
              <a:t>add 1 to your alien counter.</a:t>
            </a:r>
          </a:p>
        </p:txBody>
      </p:sp>
      <p:sp>
        <p:nvSpPr>
          <p:cNvPr id="575" name="Google Shape;575;p20"/>
          <p:cNvSpPr/>
          <p:nvPr/>
        </p:nvSpPr>
        <p:spPr>
          <a:xfrm>
            <a:off x="6576372" y="5777880"/>
            <a:ext cx="806000" cy="80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24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575;p20">
            <a:extLst>
              <a:ext uri="{FF2B5EF4-FFF2-40B4-BE49-F238E27FC236}">
                <a16:creationId xmlns:a16="http://schemas.microsoft.com/office/drawing/2014/main" id="{69AB7F6B-D205-C7EF-48C9-8CC33744392C}"/>
              </a:ext>
            </a:extLst>
          </p:cNvPr>
          <p:cNvSpPr/>
          <p:nvPr/>
        </p:nvSpPr>
        <p:spPr>
          <a:xfrm>
            <a:off x="6576372" y="3349355"/>
            <a:ext cx="806000" cy="806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24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05318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911;p25">
            <a:extLst>
              <a:ext uri="{FF2B5EF4-FFF2-40B4-BE49-F238E27FC236}">
                <a16:creationId xmlns:a16="http://schemas.microsoft.com/office/drawing/2014/main" id="{39BE277E-F5BA-6548-BC5F-C7A786B3D450}"/>
              </a:ext>
            </a:extLst>
          </p:cNvPr>
          <p:cNvSpPr/>
          <p:nvPr/>
        </p:nvSpPr>
        <p:spPr>
          <a:xfrm>
            <a:off x="575400" y="1324053"/>
            <a:ext cx="3223761" cy="4709455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D9AD2-CB44-8744-8137-C7CAC2E8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66" y="12694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  <a:latin typeface="Cooper Black" panose="0208090404030B020404" pitchFamily="18" charset="77"/>
              </a:rPr>
              <a:t>Thank you!</a:t>
            </a:r>
          </a:p>
        </p:txBody>
      </p:sp>
      <p:grpSp>
        <p:nvGrpSpPr>
          <p:cNvPr id="3" name="Google Shape;1922;p38">
            <a:extLst>
              <a:ext uri="{FF2B5EF4-FFF2-40B4-BE49-F238E27FC236}">
                <a16:creationId xmlns:a16="http://schemas.microsoft.com/office/drawing/2014/main" id="{5C8BA916-4BF4-E34D-9154-9A8B6708FF1A}"/>
              </a:ext>
            </a:extLst>
          </p:cNvPr>
          <p:cNvGrpSpPr/>
          <p:nvPr/>
        </p:nvGrpSpPr>
        <p:grpSpPr>
          <a:xfrm>
            <a:off x="4597399" y="1751381"/>
            <a:ext cx="2997203" cy="4733780"/>
            <a:chOff x="1085850" y="1181650"/>
            <a:chExt cx="2247902" cy="3550335"/>
          </a:xfrm>
        </p:grpSpPr>
        <p:sp>
          <p:nvSpPr>
            <p:cNvPr id="4" name="Google Shape;1923;p38">
              <a:extLst>
                <a:ext uri="{FF2B5EF4-FFF2-40B4-BE49-F238E27FC236}">
                  <a16:creationId xmlns:a16="http://schemas.microsoft.com/office/drawing/2014/main" id="{58C9F22A-3B17-204C-8B83-D0722D64A6FF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5" name="Google Shape;1924;p38">
              <a:extLst>
                <a:ext uri="{FF2B5EF4-FFF2-40B4-BE49-F238E27FC236}">
                  <a16:creationId xmlns:a16="http://schemas.microsoft.com/office/drawing/2014/main" id="{8816BCAD-2039-E041-9223-9DC6059C9C7F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" name="Google Shape;1925;p38">
              <a:extLst>
                <a:ext uri="{FF2B5EF4-FFF2-40B4-BE49-F238E27FC236}">
                  <a16:creationId xmlns:a16="http://schemas.microsoft.com/office/drawing/2014/main" id="{97D9526B-B02D-1242-BBA6-36C3604309E4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7" name="Google Shape;1926;p38">
              <a:extLst>
                <a:ext uri="{FF2B5EF4-FFF2-40B4-BE49-F238E27FC236}">
                  <a16:creationId xmlns:a16="http://schemas.microsoft.com/office/drawing/2014/main" id="{2F9884CF-3E11-5841-AAC5-C2ED3B70859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8" name="Google Shape;1927;p38">
              <a:extLst>
                <a:ext uri="{FF2B5EF4-FFF2-40B4-BE49-F238E27FC236}">
                  <a16:creationId xmlns:a16="http://schemas.microsoft.com/office/drawing/2014/main" id="{85B7AD81-11AE-8147-BDEC-01B3B8BB7AF9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9" name="Google Shape;1928;p38">
              <a:extLst>
                <a:ext uri="{FF2B5EF4-FFF2-40B4-BE49-F238E27FC236}">
                  <a16:creationId xmlns:a16="http://schemas.microsoft.com/office/drawing/2014/main" id="{B34308DD-BE25-DA42-814B-EE455F327E3E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929;p38">
              <a:extLst>
                <a:ext uri="{FF2B5EF4-FFF2-40B4-BE49-F238E27FC236}">
                  <a16:creationId xmlns:a16="http://schemas.microsoft.com/office/drawing/2014/main" id="{893C02D5-FBB9-BB47-9908-3915A6BD5DAE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1" name="Google Shape;1930;p38">
              <a:extLst>
                <a:ext uri="{FF2B5EF4-FFF2-40B4-BE49-F238E27FC236}">
                  <a16:creationId xmlns:a16="http://schemas.microsoft.com/office/drawing/2014/main" id="{F7A31046-70C1-9947-8622-25ECD1750EDC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2" name="Google Shape;1931;p38">
              <a:extLst>
                <a:ext uri="{FF2B5EF4-FFF2-40B4-BE49-F238E27FC236}">
                  <a16:creationId xmlns:a16="http://schemas.microsoft.com/office/drawing/2014/main" id="{A22429F6-A8A8-8642-9BEC-05EAAEF2BE84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3" name="Google Shape;1932;p38">
              <a:extLst>
                <a:ext uri="{FF2B5EF4-FFF2-40B4-BE49-F238E27FC236}">
                  <a16:creationId xmlns:a16="http://schemas.microsoft.com/office/drawing/2014/main" id="{5943B97D-219E-3C41-B091-5A6166638EFA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4" name="Google Shape;1933;p38">
              <a:extLst>
                <a:ext uri="{FF2B5EF4-FFF2-40B4-BE49-F238E27FC236}">
                  <a16:creationId xmlns:a16="http://schemas.microsoft.com/office/drawing/2014/main" id="{17028C6E-49D3-0642-B143-E213BD5E3F5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5" name="Google Shape;1934;p38">
              <a:extLst>
                <a:ext uri="{FF2B5EF4-FFF2-40B4-BE49-F238E27FC236}">
                  <a16:creationId xmlns:a16="http://schemas.microsoft.com/office/drawing/2014/main" id="{7217980A-11D3-8541-8F7E-ED949FA5CE25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6" name="Google Shape;1935;p38">
              <a:extLst>
                <a:ext uri="{FF2B5EF4-FFF2-40B4-BE49-F238E27FC236}">
                  <a16:creationId xmlns:a16="http://schemas.microsoft.com/office/drawing/2014/main" id="{2B4C9462-E946-5D4A-AE49-307940C5249C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7" name="Google Shape;1936;p38">
              <a:extLst>
                <a:ext uri="{FF2B5EF4-FFF2-40B4-BE49-F238E27FC236}">
                  <a16:creationId xmlns:a16="http://schemas.microsoft.com/office/drawing/2014/main" id="{1D210A7F-9249-8D41-A37F-CE7EE9AFFE19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8" name="Google Shape;1937;p38">
              <a:extLst>
                <a:ext uri="{FF2B5EF4-FFF2-40B4-BE49-F238E27FC236}">
                  <a16:creationId xmlns:a16="http://schemas.microsoft.com/office/drawing/2014/main" id="{B32A4950-B64E-EF43-BC49-9147E05D46F1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9" name="Google Shape;1938;p38">
              <a:extLst>
                <a:ext uri="{FF2B5EF4-FFF2-40B4-BE49-F238E27FC236}">
                  <a16:creationId xmlns:a16="http://schemas.microsoft.com/office/drawing/2014/main" id="{981C70E9-B91A-8F4B-A333-D1315684EB27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0" name="Google Shape;1939;p38">
              <a:extLst>
                <a:ext uri="{FF2B5EF4-FFF2-40B4-BE49-F238E27FC236}">
                  <a16:creationId xmlns:a16="http://schemas.microsoft.com/office/drawing/2014/main" id="{24A18238-EFA6-CE41-8252-E15CDDA073E2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1" name="Google Shape;1940;p38">
              <a:extLst>
                <a:ext uri="{FF2B5EF4-FFF2-40B4-BE49-F238E27FC236}">
                  <a16:creationId xmlns:a16="http://schemas.microsoft.com/office/drawing/2014/main" id="{60D374BF-D62F-244A-A523-6469809C6930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2" name="Google Shape;1941;p38">
              <a:extLst>
                <a:ext uri="{FF2B5EF4-FFF2-40B4-BE49-F238E27FC236}">
                  <a16:creationId xmlns:a16="http://schemas.microsoft.com/office/drawing/2014/main" id="{648B604C-F354-FF44-A433-675D1905605F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3" name="Google Shape;1942;p38">
              <a:extLst>
                <a:ext uri="{FF2B5EF4-FFF2-40B4-BE49-F238E27FC236}">
                  <a16:creationId xmlns:a16="http://schemas.microsoft.com/office/drawing/2014/main" id="{606DDE1F-B353-9445-B605-F4CF451415A1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4" name="Google Shape;1943;p38">
              <a:extLst>
                <a:ext uri="{FF2B5EF4-FFF2-40B4-BE49-F238E27FC236}">
                  <a16:creationId xmlns:a16="http://schemas.microsoft.com/office/drawing/2014/main" id="{CF7B7997-32E7-3243-BF8C-8CAABAE0C05B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5" name="Google Shape;1944;p38">
              <a:extLst>
                <a:ext uri="{FF2B5EF4-FFF2-40B4-BE49-F238E27FC236}">
                  <a16:creationId xmlns:a16="http://schemas.microsoft.com/office/drawing/2014/main" id="{6B790D72-E71E-AD4A-8C16-2174A6305FA3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6" name="Google Shape;1945;p38">
              <a:extLst>
                <a:ext uri="{FF2B5EF4-FFF2-40B4-BE49-F238E27FC236}">
                  <a16:creationId xmlns:a16="http://schemas.microsoft.com/office/drawing/2014/main" id="{8C795C99-B2D0-6945-84D5-E00E40A726B5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7" name="Google Shape;1946;p38">
              <a:extLst>
                <a:ext uri="{FF2B5EF4-FFF2-40B4-BE49-F238E27FC236}">
                  <a16:creationId xmlns:a16="http://schemas.microsoft.com/office/drawing/2014/main" id="{BFE50A86-C79C-434A-8F8D-AB138F2CABAC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8" name="Google Shape;1947;p38">
              <a:extLst>
                <a:ext uri="{FF2B5EF4-FFF2-40B4-BE49-F238E27FC236}">
                  <a16:creationId xmlns:a16="http://schemas.microsoft.com/office/drawing/2014/main" id="{951DDC21-2E69-D948-B842-96C9AFBB36DB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29" name="Google Shape;1948;p38">
              <a:extLst>
                <a:ext uri="{FF2B5EF4-FFF2-40B4-BE49-F238E27FC236}">
                  <a16:creationId xmlns:a16="http://schemas.microsoft.com/office/drawing/2014/main" id="{A9EEC676-9358-EB49-968B-F67354A199EE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0" name="Google Shape;1949;p38">
              <a:extLst>
                <a:ext uri="{FF2B5EF4-FFF2-40B4-BE49-F238E27FC236}">
                  <a16:creationId xmlns:a16="http://schemas.microsoft.com/office/drawing/2014/main" id="{09848761-84DD-8445-8475-FB16358F8182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1" name="Google Shape;1950;p38">
              <a:extLst>
                <a:ext uri="{FF2B5EF4-FFF2-40B4-BE49-F238E27FC236}">
                  <a16:creationId xmlns:a16="http://schemas.microsoft.com/office/drawing/2014/main" id="{5D02B21A-61AB-EF43-83BE-27078BC597E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2" name="Google Shape;1951;p38">
              <a:extLst>
                <a:ext uri="{FF2B5EF4-FFF2-40B4-BE49-F238E27FC236}">
                  <a16:creationId xmlns:a16="http://schemas.microsoft.com/office/drawing/2014/main" id="{D3CF9F0B-69EB-C349-B31E-BC3DFFB6F793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3" name="Google Shape;1952;p38">
              <a:extLst>
                <a:ext uri="{FF2B5EF4-FFF2-40B4-BE49-F238E27FC236}">
                  <a16:creationId xmlns:a16="http://schemas.microsoft.com/office/drawing/2014/main" id="{091B82E1-E4A8-EC44-BCA9-82C27A94EEA0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4" name="Google Shape;1953;p38">
              <a:extLst>
                <a:ext uri="{FF2B5EF4-FFF2-40B4-BE49-F238E27FC236}">
                  <a16:creationId xmlns:a16="http://schemas.microsoft.com/office/drawing/2014/main" id="{F06BC01F-270A-D142-A12C-2AF3D161C3E8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5" name="Google Shape;1954;p38">
              <a:extLst>
                <a:ext uri="{FF2B5EF4-FFF2-40B4-BE49-F238E27FC236}">
                  <a16:creationId xmlns:a16="http://schemas.microsoft.com/office/drawing/2014/main" id="{DA8E3442-CCFD-3943-8AB0-373EB7ADCA44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6" name="Google Shape;1955;p38">
              <a:extLst>
                <a:ext uri="{FF2B5EF4-FFF2-40B4-BE49-F238E27FC236}">
                  <a16:creationId xmlns:a16="http://schemas.microsoft.com/office/drawing/2014/main" id="{33089861-C962-5E45-B42A-C1CC0FEA48D6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1956;p38">
              <a:extLst>
                <a:ext uri="{FF2B5EF4-FFF2-40B4-BE49-F238E27FC236}">
                  <a16:creationId xmlns:a16="http://schemas.microsoft.com/office/drawing/2014/main" id="{9BEF8767-EA7D-C04E-9E32-F305AD7ED135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8" name="Google Shape;1957;p38">
              <a:extLst>
                <a:ext uri="{FF2B5EF4-FFF2-40B4-BE49-F238E27FC236}">
                  <a16:creationId xmlns:a16="http://schemas.microsoft.com/office/drawing/2014/main" id="{63FF8A83-55E1-1F4F-9E76-9342F82C3F0E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9" name="Google Shape;1958;p38">
              <a:extLst>
                <a:ext uri="{FF2B5EF4-FFF2-40B4-BE49-F238E27FC236}">
                  <a16:creationId xmlns:a16="http://schemas.microsoft.com/office/drawing/2014/main" id="{38769DC3-A70A-024D-B4E9-EF9BA2B5D3D5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0" name="Google Shape;1959;p38">
              <a:extLst>
                <a:ext uri="{FF2B5EF4-FFF2-40B4-BE49-F238E27FC236}">
                  <a16:creationId xmlns:a16="http://schemas.microsoft.com/office/drawing/2014/main" id="{98193468-DF6C-9D42-B8E9-438052B7D91E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1" name="Google Shape;1960;p38">
              <a:extLst>
                <a:ext uri="{FF2B5EF4-FFF2-40B4-BE49-F238E27FC236}">
                  <a16:creationId xmlns:a16="http://schemas.microsoft.com/office/drawing/2014/main" id="{12F1959D-589F-E34F-B4D6-22E3D842FB0C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2" name="Google Shape;1961;p38">
              <a:extLst>
                <a:ext uri="{FF2B5EF4-FFF2-40B4-BE49-F238E27FC236}">
                  <a16:creationId xmlns:a16="http://schemas.microsoft.com/office/drawing/2014/main" id="{9517526B-0D92-5F45-B2E9-BA02CECA34B0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3" name="Google Shape;1962;p38">
              <a:extLst>
                <a:ext uri="{FF2B5EF4-FFF2-40B4-BE49-F238E27FC236}">
                  <a16:creationId xmlns:a16="http://schemas.microsoft.com/office/drawing/2014/main" id="{132CFABC-FCCA-5649-9CBF-55D1E42A625B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4" name="Google Shape;1963;p38">
              <a:extLst>
                <a:ext uri="{FF2B5EF4-FFF2-40B4-BE49-F238E27FC236}">
                  <a16:creationId xmlns:a16="http://schemas.microsoft.com/office/drawing/2014/main" id="{BCA7893F-79F5-1B45-998B-51AA05DBA204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5" name="Google Shape;1964;p38">
              <a:extLst>
                <a:ext uri="{FF2B5EF4-FFF2-40B4-BE49-F238E27FC236}">
                  <a16:creationId xmlns:a16="http://schemas.microsoft.com/office/drawing/2014/main" id="{1061B00F-C20B-484C-A2C2-2FB23C5F295D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6" name="Google Shape;1965;p38">
              <a:extLst>
                <a:ext uri="{FF2B5EF4-FFF2-40B4-BE49-F238E27FC236}">
                  <a16:creationId xmlns:a16="http://schemas.microsoft.com/office/drawing/2014/main" id="{BE28C97D-7161-D24A-9E56-0D4E6809B93A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7" name="Google Shape;1966;p38">
              <a:extLst>
                <a:ext uri="{FF2B5EF4-FFF2-40B4-BE49-F238E27FC236}">
                  <a16:creationId xmlns:a16="http://schemas.microsoft.com/office/drawing/2014/main" id="{3B0A26A1-274A-0043-84E3-6A6E9072C6C5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8" name="Google Shape;1967;p38">
              <a:extLst>
                <a:ext uri="{FF2B5EF4-FFF2-40B4-BE49-F238E27FC236}">
                  <a16:creationId xmlns:a16="http://schemas.microsoft.com/office/drawing/2014/main" id="{0A5207E7-9CA6-2040-854F-19C1D5B9ACE4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49" name="Google Shape;1968;p38">
              <a:extLst>
                <a:ext uri="{FF2B5EF4-FFF2-40B4-BE49-F238E27FC236}">
                  <a16:creationId xmlns:a16="http://schemas.microsoft.com/office/drawing/2014/main" id="{09634341-DFC6-D043-8E09-B4352952BCCD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oogle Shape;912;p25">
            <a:extLst>
              <a:ext uri="{FF2B5EF4-FFF2-40B4-BE49-F238E27FC236}">
                <a16:creationId xmlns:a16="http://schemas.microsoft.com/office/drawing/2014/main" id="{4E1958A1-6E5F-FF42-83C9-7350E749DEC4}"/>
              </a:ext>
            </a:extLst>
          </p:cNvPr>
          <p:cNvGrpSpPr/>
          <p:nvPr/>
        </p:nvGrpSpPr>
        <p:grpSpPr>
          <a:xfrm>
            <a:off x="822867" y="1701220"/>
            <a:ext cx="2696711" cy="1951683"/>
            <a:chOff x="1660484" y="3206676"/>
            <a:chExt cx="2022533" cy="1463762"/>
          </a:xfrm>
        </p:grpSpPr>
        <p:sp>
          <p:nvSpPr>
            <p:cNvPr id="63" name="Google Shape;913;p25">
              <a:extLst>
                <a:ext uri="{FF2B5EF4-FFF2-40B4-BE49-F238E27FC236}">
                  <a16:creationId xmlns:a16="http://schemas.microsoft.com/office/drawing/2014/main" id="{4FC08FCE-5C4D-8F49-A980-1EBFB20EAB77}"/>
                </a:ext>
              </a:extLst>
            </p:cNvPr>
            <p:cNvSpPr/>
            <p:nvPr/>
          </p:nvSpPr>
          <p:spPr>
            <a:xfrm>
              <a:off x="1671958" y="3206676"/>
              <a:ext cx="2011059" cy="770835"/>
            </a:xfrm>
            <a:prstGeom prst="roundRect">
              <a:avLst>
                <a:gd name="adj" fmla="val 36313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dirty="0">
                  <a:solidFill>
                    <a:schemeClr val="lt1"/>
                  </a:solidFill>
                  <a:latin typeface="Cooper Black" panose="0208090404030B020404" pitchFamily="18" charset="77"/>
                  <a:ea typeface="Fira Sans Extra Condensed"/>
                  <a:cs typeface="Fira Sans Extra Condensed"/>
                  <a:sym typeface="Fira Sans Extra Condensed"/>
                </a:rPr>
                <a:t>Does anyone have any questions?</a:t>
              </a:r>
              <a:endParaRPr sz="2000" dirty="0">
                <a:solidFill>
                  <a:schemeClr val="lt1"/>
                </a:solidFill>
                <a:latin typeface="Cooper Black" panose="0208090404030B020404" pitchFamily="18" charset="77"/>
              </a:endParaRPr>
            </a:p>
          </p:txBody>
        </p:sp>
        <p:sp>
          <p:nvSpPr>
            <p:cNvPr id="64" name="Google Shape;914;p25">
              <a:extLst>
                <a:ext uri="{FF2B5EF4-FFF2-40B4-BE49-F238E27FC236}">
                  <a16:creationId xmlns:a16="http://schemas.microsoft.com/office/drawing/2014/main" id="{AEB98A4A-C532-4249-AF16-96EB53E29831}"/>
                </a:ext>
              </a:extLst>
            </p:cNvPr>
            <p:cNvSpPr txBox="1"/>
            <p:nvPr/>
          </p:nvSpPr>
          <p:spPr>
            <a:xfrm>
              <a:off x="1660484" y="4065038"/>
              <a:ext cx="1677642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 dirty="0">
                  <a:latin typeface="Cooper Black" panose="0208090404030B020404" pitchFamily="18" charset="77"/>
                  <a:ea typeface="Fira Sans Extra Condensed"/>
                  <a:cs typeface="Fira Sans Extra Condensed"/>
                  <a:sym typeface="Fira Sans Extra Condensed"/>
                </a:rPr>
                <a:t>Phone: </a:t>
              </a:r>
            </a:p>
            <a:p>
              <a:r>
                <a:rPr lang="en" sz="2133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(438) 391-9106</a:t>
              </a:r>
              <a:endParaRPr sz="2133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8" name="Google Shape;914;p25">
            <a:extLst>
              <a:ext uri="{FF2B5EF4-FFF2-40B4-BE49-F238E27FC236}">
                <a16:creationId xmlns:a16="http://schemas.microsoft.com/office/drawing/2014/main" id="{70C74A8E-0928-134F-8647-82CDD9F4EE74}"/>
              </a:ext>
            </a:extLst>
          </p:cNvPr>
          <p:cNvSpPr txBox="1"/>
          <p:nvPr/>
        </p:nvSpPr>
        <p:spPr>
          <a:xfrm>
            <a:off x="822866" y="3755068"/>
            <a:ext cx="285818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b="1" dirty="0">
                <a:latin typeface="Cooper Black" panose="0208090404030B020404" pitchFamily="18" charset="77"/>
                <a:ea typeface="Fira Sans Extra Condensed"/>
                <a:cs typeface="Fira Sans Extra Condensed"/>
                <a:sym typeface="Fira Sans Extra Condensed"/>
              </a:rPr>
              <a:t>Email: </a:t>
            </a:r>
          </a:p>
          <a:p>
            <a:pPr lvl="0"/>
            <a:r>
              <a:rPr lang="en-CA" sz="2133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hello@codeu.ca</a:t>
            </a:r>
            <a:endParaRPr lang="en-CA" sz="2133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" name="Google Shape;911;p25">
            <a:extLst>
              <a:ext uri="{FF2B5EF4-FFF2-40B4-BE49-F238E27FC236}">
                <a16:creationId xmlns:a16="http://schemas.microsoft.com/office/drawing/2014/main" id="{9502B102-F84C-8B40-89D4-EB0D5B899F18}"/>
              </a:ext>
            </a:extLst>
          </p:cNvPr>
          <p:cNvSpPr/>
          <p:nvPr/>
        </p:nvSpPr>
        <p:spPr>
          <a:xfrm>
            <a:off x="7761518" y="1291920"/>
            <a:ext cx="2879321" cy="2472443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" name="Google Shape;913;p25">
            <a:extLst>
              <a:ext uri="{FF2B5EF4-FFF2-40B4-BE49-F238E27FC236}">
                <a16:creationId xmlns:a16="http://schemas.microsoft.com/office/drawing/2014/main" id="{AEE5F2BF-C485-9346-AC2F-AD3B43F34F59}"/>
              </a:ext>
            </a:extLst>
          </p:cNvPr>
          <p:cNvSpPr/>
          <p:nvPr/>
        </p:nvSpPr>
        <p:spPr>
          <a:xfrm>
            <a:off x="7969177" y="1671416"/>
            <a:ext cx="3137916" cy="3936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dirty="0">
                <a:solidFill>
                  <a:schemeClr val="lt1"/>
                </a:solidFill>
                <a:latin typeface="Cooper Black" panose="0208090404030B020404" pitchFamily="18" charset="77"/>
                <a:ea typeface="Fira Sans Extra Condensed"/>
                <a:cs typeface="Fira Sans Extra Condensed"/>
                <a:sym typeface="Fira Sans Extra Condensed"/>
              </a:rPr>
              <a:t>Next class: Class 7 </a:t>
            </a:r>
            <a:endParaRPr sz="2000" dirty="0">
              <a:solidFill>
                <a:schemeClr val="lt1"/>
              </a:solidFill>
              <a:latin typeface="Cooper Black" panose="0208090404030B020404" pitchFamily="18" charset="77"/>
            </a:endParaRPr>
          </a:p>
        </p:txBody>
      </p:sp>
      <p:grpSp>
        <p:nvGrpSpPr>
          <p:cNvPr id="50" name="Google Shape;594;p21">
            <a:extLst>
              <a:ext uri="{FF2B5EF4-FFF2-40B4-BE49-F238E27FC236}">
                <a16:creationId xmlns:a16="http://schemas.microsoft.com/office/drawing/2014/main" id="{48368BE1-E07F-4148-ABFF-730C16FB4F9D}"/>
              </a:ext>
            </a:extLst>
          </p:cNvPr>
          <p:cNvGrpSpPr/>
          <p:nvPr/>
        </p:nvGrpSpPr>
        <p:grpSpPr>
          <a:xfrm>
            <a:off x="10026599" y="3175585"/>
            <a:ext cx="2010424" cy="3309723"/>
            <a:chOff x="4572000" y="1208850"/>
            <a:chExt cx="1885951" cy="3523124"/>
          </a:xfrm>
        </p:grpSpPr>
        <p:sp>
          <p:nvSpPr>
            <p:cNvPr id="51" name="Google Shape;595;p21">
              <a:extLst>
                <a:ext uri="{FF2B5EF4-FFF2-40B4-BE49-F238E27FC236}">
                  <a16:creationId xmlns:a16="http://schemas.microsoft.com/office/drawing/2014/main" id="{CF8D0FF9-4E35-7D46-99C6-E09C363FF8A5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596;p21">
              <a:extLst>
                <a:ext uri="{FF2B5EF4-FFF2-40B4-BE49-F238E27FC236}">
                  <a16:creationId xmlns:a16="http://schemas.microsoft.com/office/drawing/2014/main" id="{75B4ADAE-8BC1-C243-9CA5-01E81DF65BC1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597;p21">
              <a:extLst>
                <a:ext uri="{FF2B5EF4-FFF2-40B4-BE49-F238E27FC236}">
                  <a16:creationId xmlns:a16="http://schemas.microsoft.com/office/drawing/2014/main" id="{38BE6B9A-D551-4748-B34E-B24B586CD966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598;p21">
              <a:extLst>
                <a:ext uri="{FF2B5EF4-FFF2-40B4-BE49-F238E27FC236}">
                  <a16:creationId xmlns:a16="http://schemas.microsoft.com/office/drawing/2014/main" id="{D03A70B6-D867-9C4D-BD58-D4A095E64100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599;p21">
              <a:extLst>
                <a:ext uri="{FF2B5EF4-FFF2-40B4-BE49-F238E27FC236}">
                  <a16:creationId xmlns:a16="http://schemas.microsoft.com/office/drawing/2014/main" id="{1319C074-26AB-3441-AEC6-A98C98B0BDFB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600;p21">
              <a:extLst>
                <a:ext uri="{FF2B5EF4-FFF2-40B4-BE49-F238E27FC236}">
                  <a16:creationId xmlns:a16="http://schemas.microsoft.com/office/drawing/2014/main" id="{8642B078-5C62-C245-8DE1-B920800B4B77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601;p21">
              <a:extLst>
                <a:ext uri="{FF2B5EF4-FFF2-40B4-BE49-F238E27FC236}">
                  <a16:creationId xmlns:a16="http://schemas.microsoft.com/office/drawing/2014/main" id="{1E9F688F-AD90-DD43-B529-F9EF0900E7D8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602;p21">
              <a:extLst>
                <a:ext uri="{FF2B5EF4-FFF2-40B4-BE49-F238E27FC236}">
                  <a16:creationId xmlns:a16="http://schemas.microsoft.com/office/drawing/2014/main" id="{E2F2AA40-45CE-F646-91D1-3D2F896BBD28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603;p21">
              <a:extLst>
                <a:ext uri="{FF2B5EF4-FFF2-40B4-BE49-F238E27FC236}">
                  <a16:creationId xmlns:a16="http://schemas.microsoft.com/office/drawing/2014/main" id="{2F96CF34-262E-5A47-A110-0A231ECDCEE9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604;p21">
              <a:extLst>
                <a:ext uri="{FF2B5EF4-FFF2-40B4-BE49-F238E27FC236}">
                  <a16:creationId xmlns:a16="http://schemas.microsoft.com/office/drawing/2014/main" id="{CA6B5247-6EF8-F64F-881A-EF6C1E011AA3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05;p21">
              <a:extLst>
                <a:ext uri="{FF2B5EF4-FFF2-40B4-BE49-F238E27FC236}">
                  <a16:creationId xmlns:a16="http://schemas.microsoft.com/office/drawing/2014/main" id="{379C8F0A-8D79-B34A-866C-FB9597A93536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F293B765-FA88-324D-944D-3866FF0A31CF}"/>
              </a:ext>
            </a:extLst>
          </p:cNvPr>
          <p:cNvSpPr/>
          <p:nvPr/>
        </p:nvSpPr>
        <p:spPr>
          <a:xfrm>
            <a:off x="7979576" y="2126339"/>
            <a:ext cx="24698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20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Please contact us if you have any questions or if you want to notify us for anything.</a:t>
            </a:r>
          </a:p>
        </p:txBody>
      </p:sp>
      <p:pic>
        <p:nvPicPr>
          <p:cNvPr id="74" name="Picture 73" descr="Logo&#10;&#10;Description automatically generated">
            <a:extLst>
              <a:ext uri="{FF2B5EF4-FFF2-40B4-BE49-F238E27FC236}">
                <a16:creationId xmlns:a16="http://schemas.microsoft.com/office/drawing/2014/main" id="{2D26F0C5-47B9-3040-A364-1A085FA92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8" t="-1381" r="9186" b="1381"/>
          <a:stretch/>
        </p:blipFill>
        <p:spPr>
          <a:xfrm>
            <a:off x="7846029" y="4504817"/>
            <a:ext cx="2566763" cy="1581220"/>
          </a:xfrm>
          <a:prstGeom prst="roundRect">
            <a:avLst/>
          </a:prstGeom>
        </p:spPr>
      </p:pic>
      <p:pic>
        <p:nvPicPr>
          <p:cNvPr id="3074" name="Picture 2" descr="Linkedin - Free social media icons">
            <a:hlinkClick r:id="rId3"/>
            <a:extLst>
              <a:ext uri="{FF2B5EF4-FFF2-40B4-BE49-F238E27FC236}">
                <a16:creationId xmlns:a16="http://schemas.microsoft.com/office/drawing/2014/main" id="{EFAB93E4-5879-AC45-BB63-8FE163584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06" y="4958378"/>
            <a:ext cx="723164" cy="72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book - Log In or Sign Up">
            <a:hlinkClick r:id="rId5"/>
            <a:extLst>
              <a:ext uri="{FF2B5EF4-FFF2-40B4-BE49-F238E27FC236}">
                <a16:creationId xmlns:a16="http://schemas.microsoft.com/office/drawing/2014/main" id="{E847369B-60C9-014C-A501-B0A1C199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30" y="4945282"/>
            <a:ext cx="723165" cy="72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hlinkClick r:id="rId7"/>
            <a:extLst>
              <a:ext uri="{FF2B5EF4-FFF2-40B4-BE49-F238E27FC236}">
                <a16:creationId xmlns:a16="http://schemas.microsoft.com/office/drawing/2014/main" id="{1406FC70-5194-4548-978B-EB7CBB263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7125" y="4846585"/>
            <a:ext cx="936680" cy="9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9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</TotalTime>
  <Words>1057</Words>
  <Application>Microsoft Macintosh PowerPoint</Application>
  <PresentationFormat>Widescreen</PresentationFormat>
  <Paragraphs>103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Cooper Black</vt:lpstr>
      <vt:lpstr>Fira Sans Extra Condensed</vt:lpstr>
      <vt:lpstr>Fira Sans Extra Condensed SemiBold</vt:lpstr>
      <vt:lpstr>Roboto</vt:lpstr>
      <vt:lpstr>Office Theme</vt:lpstr>
      <vt:lpstr>PowerPoint Presentation</vt:lpstr>
      <vt:lpstr>Agenda for today’s class</vt:lpstr>
      <vt:lpstr>PowerPoint Presentation</vt:lpstr>
      <vt:lpstr>Homework Solution: Will the elevator break?</vt:lpstr>
      <vt:lpstr>CodeU Amusement Park!</vt:lpstr>
      <vt:lpstr>How many a’s are there?</vt:lpstr>
      <vt:lpstr>How many a’s are there?</vt:lpstr>
      <vt:lpstr>Homework: Aliens?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Eran Troshani</dc:creator>
  <cp:lastModifiedBy>Eran Troshani</cp:lastModifiedBy>
  <cp:revision>48</cp:revision>
  <dcterms:created xsi:type="dcterms:W3CDTF">2023-02-12T22:13:08Z</dcterms:created>
  <dcterms:modified xsi:type="dcterms:W3CDTF">2023-03-30T20:17:30Z</dcterms:modified>
</cp:coreProperties>
</file>